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294" r:id="rId4"/>
    <p:sldId id="278" r:id="rId5"/>
    <p:sldId id="298" r:id="rId6"/>
    <p:sldId id="299" r:id="rId7"/>
    <p:sldId id="301" r:id="rId8"/>
    <p:sldId id="272" r:id="rId9"/>
    <p:sldId id="302" r:id="rId10"/>
    <p:sldId id="292" r:id="rId11"/>
    <p:sldId id="280" r:id="rId12"/>
    <p:sldId id="281" r:id="rId13"/>
  </p:sldIdLst>
  <p:sldSz cx="12192000" cy="6858000"/>
  <p:notesSz cx="12192000" cy="6858000"/>
  <p:defaultTextStyle>
    <a:defPPr>
      <a:defRPr lang="ru-RU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7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C97A-139D-4827-B3A8-C88E92A087D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1A2CF-8765-4F97-8309-71C96CA36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7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1A2CF-8765-4F97-8309-71C96CA3695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0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2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38092">
              <a:lnSpc>
                <a:spcPts val="1655"/>
              </a:lnSpc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fld id="{81D60167-4931-47E6-BA6A-407CBD079E47}" type="slidenum">
              <a:rPr lang="ru-RU" smtClean="0">
                <a:solidFill>
                  <a:srgbClr val="BEBEBE"/>
                </a:solidFill>
              </a:rPr>
              <a:pPr/>
              <a:t>‹#›</a:t>
            </a:fld>
            <a:endParaRPr lang="ru-RU" dirty="0">
              <a:solidFill>
                <a:srgbClr val="BEBEB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23405" y="161366"/>
            <a:ext cx="1381759" cy="1479188"/>
          </a:xfrm>
        </p:spPr>
        <p:txBody>
          <a:bodyPr lIns="0" tIns="0" rIns="0" bIns="0"/>
          <a:lstStyle>
            <a:lvl1pPr>
              <a:defRPr sz="9600" b="1" i="0">
                <a:solidFill>
                  <a:srgbClr val="BC4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4351" y="2176984"/>
            <a:ext cx="4963160" cy="307001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38092">
              <a:lnSpc>
                <a:spcPts val="1655"/>
              </a:lnSpc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fld id="{81D60167-4931-47E6-BA6A-407CBD079E47}" type="slidenum">
              <a:rPr lang="ru-RU" smtClean="0">
                <a:solidFill>
                  <a:srgbClr val="BEBEBE"/>
                </a:solidFill>
              </a:rPr>
              <a:pPr/>
              <a:t>‹#›</a:t>
            </a:fld>
            <a:endParaRPr lang="ru-RU" dirty="0">
              <a:solidFill>
                <a:srgbClr val="BEBEB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42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23405" y="161366"/>
            <a:ext cx="1381759" cy="1479188"/>
          </a:xfrm>
        </p:spPr>
        <p:txBody>
          <a:bodyPr lIns="0" tIns="0" rIns="0" bIns="0"/>
          <a:lstStyle>
            <a:lvl1pPr>
              <a:defRPr sz="9600" b="1" i="0">
                <a:solidFill>
                  <a:srgbClr val="BC4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2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2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38092">
              <a:lnSpc>
                <a:spcPts val="1655"/>
              </a:lnSpc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fld id="{81D60167-4931-47E6-BA6A-407CBD079E47}" type="slidenum">
              <a:rPr lang="ru-RU" smtClean="0">
                <a:solidFill>
                  <a:srgbClr val="BEBEBE"/>
                </a:solidFill>
              </a:rPr>
              <a:pPr/>
              <a:t>‹#›</a:t>
            </a:fld>
            <a:endParaRPr lang="ru-RU" dirty="0">
              <a:solidFill>
                <a:srgbClr val="BEBEB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23405" y="161366"/>
            <a:ext cx="1381759" cy="1479188"/>
          </a:xfrm>
        </p:spPr>
        <p:txBody>
          <a:bodyPr lIns="0" tIns="0" rIns="0" bIns="0"/>
          <a:lstStyle>
            <a:lvl1pPr>
              <a:defRPr sz="9600" b="1" i="0">
                <a:solidFill>
                  <a:srgbClr val="BC4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38092">
              <a:lnSpc>
                <a:spcPts val="1655"/>
              </a:lnSpc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fld id="{81D60167-4931-47E6-BA6A-407CBD079E47}" type="slidenum">
              <a:rPr lang="ru-RU" smtClean="0">
                <a:solidFill>
                  <a:srgbClr val="BEBEBE"/>
                </a:solidFill>
              </a:rPr>
              <a:pPr/>
              <a:t>‹#›</a:t>
            </a:fld>
            <a:endParaRPr lang="ru-RU" dirty="0">
              <a:solidFill>
                <a:srgbClr val="BEBEB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38092">
              <a:lnSpc>
                <a:spcPts val="1655"/>
              </a:lnSpc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fld id="{81D60167-4931-47E6-BA6A-407CBD079E47}" type="slidenum">
              <a:rPr lang="ru-RU" smtClean="0">
                <a:solidFill>
                  <a:srgbClr val="BEBEBE"/>
                </a:solidFill>
              </a:rPr>
              <a:pPr/>
              <a:t>‹#›</a:t>
            </a:fld>
            <a:endParaRPr lang="ru-RU" dirty="0">
              <a:solidFill>
                <a:srgbClr val="BEBEB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23405" y="161366"/>
            <a:ext cx="138175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rgbClr val="BC4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4351" y="2176985"/>
            <a:ext cx="49631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9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9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44351" y="6450435"/>
            <a:ext cx="274320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8092">
              <a:lnSpc>
                <a:spcPts val="1655"/>
              </a:lnSpc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fld id="{81D60167-4931-47E6-BA6A-407CBD079E47}" type="slidenum">
              <a:rPr lang="ru-RU" smtClean="0">
                <a:solidFill>
                  <a:srgbClr val="BEBEBE"/>
                </a:solidFill>
              </a:rPr>
              <a:pPr/>
              <a:t>‹#›</a:t>
            </a:fld>
            <a:endParaRPr lang="ru-RU" dirty="0">
              <a:solidFill>
                <a:srgbClr val="BEBEB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06">
        <a:defRPr>
          <a:latin typeface="+mn-lt"/>
          <a:ea typeface="+mn-ea"/>
          <a:cs typeface="+mn-cs"/>
        </a:defRPr>
      </a:lvl2pPr>
      <a:lvl3pPr marL="914210">
        <a:defRPr>
          <a:latin typeface="+mn-lt"/>
          <a:ea typeface="+mn-ea"/>
          <a:cs typeface="+mn-cs"/>
        </a:defRPr>
      </a:lvl3pPr>
      <a:lvl4pPr marL="1371316">
        <a:defRPr>
          <a:latin typeface="+mn-lt"/>
          <a:ea typeface="+mn-ea"/>
          <a:cs typeface="+mn-cs"/>
        </a:defRPr>
      </a:lvl4pPr>
      <a:lvl5pPr marL="1828421">
        <a:defRPr>
          <a:latin typeface="+mn-lt"/>
          <a:ea typeface="+mn-ea"/>
          <a:cs typeface="+mn-cs"/>
        </a:defRPr>
      </a:lvl5pPr>
      <a:lvl6pPr marL="2285526">
        <a:defRPr>
          <a:latin typeface="+mn-lt"/>
          <a:ea typeface="+mn-ea"/>
          <a:cs typeface="+mn-cs"/>
        </a:defRPr>
      </a:lvl6pPr>
      <a:lvl7pPr marL="2742630">
        <a:defRPr>
          <a:latin typeface="+mn-lt"/>
          <a:ea typeface="+mn-ea"/>
          <a:cs typeface="+mn-cs"/>
        </a:defRPr>
      </a:lvl7pPr>
      <a:lvl8pPr marL="3199736">
        <a:defRPr>
          <a:latin typeface="+mn-lt"/>
          <a:ea typeface="+mn-ea"/>
          <a:cs typeface="+mn-cs"/>
        </a:defRPr>
      </a:lvl8pPr>
      <a:lvl9pPr marL="36568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06">
        <a:defRPr>
          <a:latin typeface="+mn-lt"/>
          <a:ea typeface="+mn-ea"/>
          <a:cs typeface="+mn-cs"/>
        </a:defRPr>
      </a:lvl2pPr>
      <a:lvl3pPr marL="914210">
        <a:defRPr>
          <a:latin typeface="+mn-lt"/>
          <a:ea typeface="+mn-ea"/>
          <a:cs typeface="+mn-cs"/>
        </a:defRPr>
      </a:lvl3pPr>
      <a:lvl4pPr marL="1371316">
        <a:defRPr>
          <a:latin typeface="+mn-lt"/>
          <a:ea typeface="+mn-ea"/>
          <a:cs typeface="+mn-cs"/>
        </a:defRPr>
      </a:lvl4pPr>
      <a:lvl5pPr marL="1828421">
        <a:defRPr>
          <a:latin typeface="+mn-lt"/>
          <a:ea typeface="+mn-ea"/>
          <a:cs typeface="+mn-cs"/>
        </a:defRPr>
      </a:lvl5pPr>
      <a:lvl6pPr marL="2285526">
        <a:defRPr>
          <a:latin typeface="+mn-lt"/>
          <a:ea typeface="+mn-ea"/>
          <a:cs typeface="+mn-cs"/>
        </a:defRPr>
      </a:lvl6pPr>
      <a:lvl7pPr marL="2742630">
        <a:defRPr>
          <a:latin typeface="+mn-lt"/>
          <a:ea typeface="+mn-ea"/>
          <a:cs typeface="+mn-cs"/>
        </a:defRPr>
      </a:lvl7pPr>
      <a:lvl8pPr marL="3199736">
        <a:defRPr>
          <a:latin typeface="+mn-lt"/>
          <a:ea typeface="+mn-ea"/>
          <a:cs typeface="+mn-cs"/>
        </a:defRPr>
      </a:lvl8pPr>
      <a:lvl9pPr marL="36568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636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7120" y="1960675"/>
            <a:ext cx="10723880" cy="113300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513609" marR="506624" algn="ctr">
              <a:spcBef>
                <a:spcPts val="95"/>
              </a:spcBef>
            </a:pPr>
            <a:r>
              <a:rPr lang="ru-RU" sz="3600" b="1" spc="-40" dirty="0">
                <a:solidFill>
                  <a:srgbClr val="1B3181"/>
                </a:solidFill>
                <a:cs typeface="Microsoft Sans Serif"/>
              </a:rPr>
              <a:t>ОСНОВНЫЕ ИЗМЕНЕНИЯ</a:t>
            </a:r>
          </a:p>
          <a:p>
            <a:pPr marL="513609" marR="506624" algn="ctr">
              <a:spcBef>
                <a:spcPts val="95"/>
              </a:spcBef>
            </a:pPr>
            <a:r>
              <a:rPr lang="ru-RU" sz="3600" b="1" spc="-40" dirty="0">
                <a:solidFill>
                  <a:srgbClr val="1B3181"/>
                </a:solidFill>
                <a:cs typeface="Microsoft Sans Serif"/>
              </a:rPr>
              <a:t>В ПОРЯДКЕ ПРОВЕДЕНИЯ ГИА-9 И ГИА-11</a:t>
            </a:r>
            <a:endParaRPr lang="ru-RU" sz="2800" b="1" dirty="0"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0"/>
            <a:ext cx="2209800" cy="1676400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1295400" y="4096428"/>
            <a:ext cx="9829800" cy="381513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513609" marR="506624" algn="ctr">
              <a:spcBef>
                <a:spcPts val="95"/>
              </a:spcBef>
            </a:pPr>
            <a:r>
              <a:rPr lang="ru-RU" sz="2400" spc="-40" dirty="0">
                <a:solidFill>
                  <a:srgbClr val="1B3181"/>
                </a:solidFill>
                <a:cs typeface="Times New Roman" pitchFamily="18" charset="0"/>
              </a:rPr>
              <a:t>Обучающие материалы для педагогических работников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11" name="Picture 3" descr="C:\Users\USER\Downloads\армав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"/>
            <a:ext cx="793082" cy="990600"/>
          </a:xfrm>
          <a:prstGeom prst="rect">
            <a:avLst/>
          </a:prstGeom>
          <a:noFill/>
        </p:spPr>
      </p:pic>
      <p:pic>
        <p:nvPicPr>
          <p:cNvPr id="12" name="Picture 2" descr="C:\Users\USER\Desktop\Презентации\-5278254283114003032_121.jpg"/>
          <p:cNvPicPr>
            <a:picLocks noChangeAspect="1" noChangeArrowheads="1"/>
          </p:cNvPicPr>
          <p:nvPr/>
        </p:nvPicPr>
        <p:blipFill>
          <a:blip r:embed="rId5" cstate="print"/>
          <a:srcRect t="7010"/>
          <a:stretch>
            <a:fillRect/>
          </a:stretch>
        </p:blipFill>
        <p:spPr bwMode="auto">
          <a:xfrm>
            <a:off x="5334000" y="457200"/>
            <a:ext cx="1520267" cy="947704"/>
          </a:xfrm>
          <a:prstGeom prst="rect">
            <a:avLst/>
          </a:prstGeom>
          <a:noFill/>
        </p:spPr>
      </p:pic>
      <p:sp>
        <p:nvSpPr>
          <p:cNvPr id="8" name="object 3"/>
          <p:cNvSpPr txBox="1"/>
          <p:nvPr/>
        </p:nvSpPr>
        <p:spPr>
          <a:xfrm>
            <a:off x="4114800" y="6096000"/>
            <a:ext cx="4343400" cy="381513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513609" marR="506624" algn="ctr">
              <a:spcBef>
                <a:spcPts val="95"/>
              </a:spcBef>
            </a:pPr>
            <a:r>
              <a:rPr lang="ru-RU" sz="2400" b="1" spc="-40" dirty="0">
                <a:solidFill>
                  <a:srgbClr val="1B3181"/>
                </a:solidFill>
                <a:cs typeface="Times New Roman" pitchFamily="18" charset="0"/>
              </a:rPr>
              <a:t>г. Армавир</a:t>
            </a:r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408CEFCB-0DD5-D764-426A-ECC76E6A2F27}"/>
              </a:ext>
            </a:extLst>
          </p:cNvPr>
          <p:cNvSpPr txBox="1"/>
          <p:nvPr/>
        </p:nvSpPr>
        <p:spPr>
          <a:xfrm>
            <a:off x="609600" y="381000"/>
            <a:ext cx="11125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rgbClr val="003876"/>
                </a:solidFill>
                <a:cs typeface="Tahoma"/>
              </a:rPr>
              <a:t>Изменены требования к кандидатам в члены п</a:t>
            </a:r>
            <a:r>
              <a:rPr sz="3200" b="1" dirty="0" err="1">
                <a:solidFill>
                  <a:srgbClr val="003876"/>
                </a:solidFill>
                <a:cs typeface="Tahoma"/>
              </a:rPr>
              <a:t>редметн</a:t>
            </a:r>
            <a:r>
              <a:rPr lang="ru-RU" sz="3200" b="1" dirty="0" err="1">
                <a:solidFill>
                  <a:srgbClr val="003876"/>
                </a:solidFill>
                <a:cs typeface="Tahoma"/>
              </a:rPr>
              <a:t>ых</a:t>
            </a:r>
            <a:r>
              <a:rPr sz="3200" b="1" spc="-185" dirty="0">
                <a:solidFill>
                  <a:srgbClr val="003876"/>
                </a:solidFill>
                <a:cs typeface="Tahoma"/>
              </a:rPr>
              <a:t> </a:t>
            </a:r>
            <a:r>
              <a:rPr sz="3200" b="1" spc="5" dirty="0" err="1">
                <a:solidFill>
                  <a:srgbClr val="003876"/>
                </a:solidFill>
                <a:cs typeface="Tahoma"/>
              </a:rPr>
              <a:t>комисси</a:t>
            </a:r>
            <a:r>
              <a:rPr lang="ru-RU" sz="3200" b="1" spc="5" dirty="0">
                <a:solidFill>
                  <a:srgbClr val="003876"/>
                </a:solidFill>
                <a:cs typeface="Tahoma"/>
              </a:rPr>
              <a:t>й</a:t>
            </a:r>
            <a:endParaRPr sz="3200" dirty="0">
              <a:cs typeface="Tahoma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DCA13D0D-97A0-C583-4FB0-4E0D7992DD2C}"/>
              </a:ext>
            </a:extLst>
          </p:cNvPr>
          <p:cNvSpPr txBox="1"/>
          <p:nvPr/>
        </p:nvSpPr>
        <p:spPr>
          <a:xfrm>
            <a:off x="723900" y="1435124"/>
            <a:ext cx="10363200" cy="313547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715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000" kern="0" dirty="0" err="1">
                <a:solidFill>
                  <a:srgbClr val="003876"/>
                </a:solidFill>
                <a:cs typeface="Verdana"/>
              </a:rPr>
              <a:t>Наличие</a:t>
            </a:r>
            <a:r>
              <a:rPr sz="2000" kern="0" dirty="0">
                <a:solidFill>
                  <a:srgbClr val="003876"/>
                </a:solidFill>
                <a:cs typeface="Verdana"/>
              </a:rPr>
              <a:t> опыта </a:t>
            </a:r>
            <a:r>
              <a:rPr sz="2000" b="1" kern="0" dirty="0" err="1">
                <a:solidFill>
                  <a:srgbClr val="003876"/>
                </a:solidFill>
                <a:cs typeface="Tahoma"/>
              </a:rPr>
              <a:t>педагогической</a:t>
            </a:r>
            <a:r>
              <a:rPr sz="2000" b="1" kern="0" dirty="0">
                <a:solidFill>
                  <a:srgbClr val="003876"/>
                </a:solidFill>
                <a:cs typeface="Tahoma"/>
              </a:rPr>
              <a:t> </a:t>
            </a:r>
            <a:r>
              <a:rPr sz="2000" kern="0" dirty="0" err="1">
                <a:solidFill>
                  <a:srgbClr val="003876"/>
                </a:solidFill>
                <a:cs typeface="Verdana"/>
              </a:rPr>
              <a:t>работы</a:t>
            </a:r>
            <a:r>
              <a:rPr lang="ru-RU" sz="2000" kern="0" dirty="0">
                <a:solidFill>
                  <a:srgbClr val="003876"/>
                </a:solidFill>
                <a:cs typeface="Verdana"/>
              </a:rPr>
              <a:t> </a:t>
            </a:r>
            <a:r>
              <a:rPr sz="2000" b="1" kern="0" dirty="0">
                <a:solidFill>
                  <a:srgbClr val="003876"/>
                </a:solidFill>
                <a:cs typeface="Tahoma"/>
              </a:rPr>
              <a:t>в соответствующей предметной области</a:t>
            </a:r>
            <a:endParaRPr sz="2000" kern="0" dirty="0">
              <a:cs typeface="Tahoma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8B816E7B-B276-0EE0-E9B4-2DBEBB330917}"/>
              </a:ext>
            </a:extLst>
          </p:cNvPr>
          <p:cNvSpPr txBox="1"/>
          <p:nvPr/>
        </p:nvSpPr>
        <p:spPr>
          <a:xfrm>
            <a:off x="800100" y="2028471"/>
            <a:ext cx="10287000" cy="621324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715" rIns="0" bIns="0" rtlCol="0">
            <a:spAutoFit/>
          </a:bodyPr>
          <a:lstStyle/>
          <a:p>
            <a:pPr marL="93663" marR="734695" indent="-7938" algn="ctr">
              <a:lnSpc>
                <a:spcPct val="100000"/>
              </a:lnSpc>
            </a:pPr>
            <a:r>
              <a:rPr sz="2000" kern="0" dirty="0" err="1">
                <a:solidFill>
                  <a:srgbClr val="003876"/>
                </a:solidFill>
                <a:cs typeface="Verdana"/>
              </a:rPr>
              <a:t>Наличие</a:t>
            </a:r>
            <a:r>
              <a:rPr sz="2000" kern="0" dirty="0">
                <a:solidFill>
                  <a:srgbClr val="003876"/>
                </a:solidFill>
                <a:cs typeface="Verdana"/>
              </a:rPr>
              <a:t> документа, подтверждающего получение ДПО …,  полученного </a:t>
            </a:r>
            <a:r>
              <a:rPr sz="2000" b="1" kern="0" dirty="0">
                <a:solidFill>
                  <a:srgbClr val="003876"/>
                </a:solidFill>
                <a:cs typeface="Tahoma"/>
              </a:rPr>
              <a:t>в течение последних трех лет</a:t>
            </a:r>
            <a:endParaRPr sz="2000" kern="0" dirty="0">
              <a:cs typeface="Tahoma"/>
            </a:endParaRPr>
          </a:p>
        </p:txBody>
      </p:sp>
      <p:pic>
        <p:nvPicPr>
          <p:cNvPr id="5" name="object 10">
            <a:extLst>
              <a:ext uri="{FF2B5EF4-FFF2-40B4-BE49-F238E27FC236}">
                <a16:creationId xmlns:a16="http://schemas.microsoft.com/office/drawing/2014/main" id="{1F1860D5-D7E1-BF38-47CA-7BB1CC6814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3211969"/>
            <a:ext cx="4869941" cy="32407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">
            <a:extLst>
              <a:ext uri="{FF2B5EF4-FFF2-40B4-BE49-F238E27FC236}">
                <a16:creationId xmlns:a16="http://schemas.microsoft.com/office/drawing/2014/main" id="{EFA97987-8CA3-9C5A-ACD5-1A1E2491A8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9119" y="0"/>
            <a:ext cx="12191999" cy="68579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0371" y="566591"/>
            <a:ext cx="5447030" cy="839290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vert="horz" wrap="square" lIns="0" tIns="8467" rIns="0" bIns="0" rtlCol="0">
            <a:spAutoFit/>
          </a:bodyPr>
          <a:lstStyle/>
          <a:p>
            <a:pPr marL="9736" algn="ctr">
              <a:lnSpc>
                <a:spcPts val="3380"/>
              </a:lnSpc>
              <a:spcBef>
                <a:spcPts val="67"/>
              </a:spcBef>
            </a:pPr>
            <a:r>
              <a:rPr sz="2000" b="1" spc="-20" dirty="0" err="1">
                <a:cs typeface="Tahoma"/>
              </a:rPr>
              <a:t>Работникам</a:t>
            </a:r>
            <a:r>
              <a:rPr sz="2000" b="1" spc="-87" dirty="0">
                <a:cs typeface="Tahoma"/>
              </a:rPr>
              <a:t> </a:t>
            </a:r>
            <a:r>
              <a:rPr sz="2000" b="1" spc="-53" dirty="0">
                <a:cs typeface="Tahoma"/>
              </a:rPr>
              <a:t>ППЭ</a:t>
            </a:r>
            <a:r>
              <a:rPr lang="ru-RU" sz="2000" b="1" spc="-53" dirty="0">
                <a:cs typeface="Tahoma"/>
              </a:rPr>
              <a:t> </a:t>
            </a:r>
            <a:r>
              <a:rPr sz="2000" spc="-306" dirty="0">
                <a:cs typeface="Verdana"/>
              </a:rPr>
              <a:t>в</a:t>
            </a:r>
            <a:r>
              <a:rPr sz="2000" spc="-180" dirty="0">
                <a:cs typeface="Verdana"/>
              </a:rPr>
              <a:t> </a:t>
            </a:r>
            <a:r>
              <a:rPr lang="ru-RU" sz="2000" spc="-180" dirty="0">
                <a:cs typeface="Verdana"/>
              </a:rPr>
              <a:t> </a:t>
            </a:r>
            <a:r>
              <a:rPr sz="2000" spc="-63" dirty="0" err="1">
                <a:cs typeface="Verdana"/>
              </a:rPr>
              <a:t>день</a:t>
            </a:r>
            <a:r>
              <a:rPr sz="2000" spc="-180" dirty="0">
                <a:cs typeface="Verdana"/>
              </a:rPr>
              <a:t> </a:t>
            </a:r>
            <a:r>
              <a:rPr sz="2000" spc="-13" dirty="0" err="1">
                <a:cs typeface="Verdana"/>
              </a:rPr>
              <a:t>прове</a:t>
            </a:r>
            <a:r>
              <a:rPr sz="2000" spc="-20" dirty="0" err="1">
                <a:cs typeface="Verdana"/>
              </a:rPr>
              <a:t>д</a:t>
            </a:r>
            <a:r>
              <a:rPr sz="2000" spc="-100" dirty="0" err="1">
                <a:cs typeface="Verdana"/>
              </a:rPr>
              <a:t>ения</a:t>
            </a:r>
            <a:r>
              <a:rPr sz="2000" spc="-180" dirty="0">
                <a:cs typeface="Verdana"/>
              </a:rPr>
              <a:t> </a:t>
            </a:r>
            <a:r>
              <a:rPr lang="ru-RU" sz="2000" spc="-180" dirty="0">
                <a:cs typeface="Verdana"/>
              </a:rPr>
              <a:t> </a:t>
            </a:r>
            <a:r>
              <a:rPr sz="2000" dirty="0" err="1">
                <a:cs typeface="Verdana"/>
              </a:rPr>
              <a:t>э</a:t>
            </a:r>
            <a:r>
              <a:rPr sz="2000" spc="10" dirty="0" err="1">
                <a:cs typeface="Verdana"/>
              </a:rPr>
              <a:t>к</a:t>
            </a:r>
            <a:r>
              <a:rPr sz="2000" spc="103" dirty="0" err="1">
                <a:cs typeface="Verdana"/>
              </a:rPr>
              <a:t>замена</a:t>
            </a:r>
            <a:r>
              <a:rPr lang="ru-RU" sz="2000" spc="103" dirty="0">
                <a:cs typeface="Verdana"/>
              </a:rPr>
              <a:t> </a:t>
            </a:r>
            <a:r>
              <a:rPr sz="2000" spc="-306" dirty="0">
                <a:cs typeface="Verdana"/>
              </a:rPr>
              <a:t>в</a:t>
            </a:r>
            <a:r>
              <a:rPr sz="2000" spc="-180" dirty="0">
                <a:cs typeface="Verdana"/>
              </a:rPr>
              <a:t> </a:t>
            </a:r>
            <a:r>
              <a:rPr sz="2000" spc="-27" dirty="0">
                <a:cs typeface="Verdana"/>
              </a:rPr>
              <a:t>ПП</a:t>
            </a:r>
            <a:r>
              <a:rPr sz="2000" spc="-20" dirty="0">
                <a:cs typeface="Verdana"/>
              </a:rPr>
              <a:t>Э</a:t>
            </a:r>
            <a:r>
              <a:rPr sz="2000" spc="-173" dirty="0">
                <a:cs typeface="Verdana"/>
              </a:rPr>
              <a:t> </a:t>
            </a:r>
            <a:r>
              <a:rPr sz="2000" b="1" spc="43" dirty="0" err="1">
                <a:cs typeface="Tahoma"/>
              </a:rPr>
              <a:t>запрещает</a:t>
            </a:r>
            <a:r>
              <a:rPr sz="2000" b="1" spc="23" dirty="0" err="1">
                <a:cs typeface="Tahoma"/>
              </a:rPr>
              <a:t>ся</a:t>
            </a:r>
            <a:r>
              <a:rPr lang="ru-RU" sz="2000" b="1" spc="23" dirty="0">
                <a:cs typeface="Tahoma"/>
              </a:rPr>
              <a:t>:</a:t>
            </a:r>
            <a:endParaRPr sz="2000" dirty="0"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267" y="1655863"/>
            <a:ext cx="5447030" cy="3300048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txBody>
          <a:bodyPr vert="horz" wrap="square" lIns="0" tIns="98213" rIns="0" bIns="0" rtlCol="0">
            <a:spAutoFit/>
          </a:bodyPr>
          <a:lstStyle/>
          <a:p>
            <a:pPr marL="288728" marR="635032" indent="-228611">
              <a:spcBef>
                <a:spcPts val="773"/>
              </a:spcBef>
              <a:buFont typeface="Arial MT"/>
              <a:buChar char="•"/>
              <a:tabLst>
                <a:tab pos="288728" algn="l"/>
                <a:tab pos="289151" algn="l"/>
              </a:tabLst>
            </a:pPr>
            <a:r>
              <a:rPr sz="1600" b="1" spc="-23" dirty="0">
                <a:solidFill>
                  <a:srgbClr val="003876"/>
                </a:solidFill>
                <a:cs typeface="Tahoma"/>
              </a:rPr>
              <a:t>на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х</a:t>
            </a:r>
            <a:r>
              <a:rPr sz="1600" b="1" spc="-30" dirty="0">
                <a:solidFill>
                  <a:srgbClr val="003876"/>
                </a:solidFill>
                <a:cs typeface="Tahoma"/>
              </a:rPr>
              <a:t>одит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ь</a:t>
            </a:r>
            <a:r>
              <a:rPr sz="1600" b="1" spc="13" dirty="0">
                <a:solidFill>
                  <a:srgbClr val="003876"/>
                </a:solidFill>
                <a:cs typeface="Tahoma"/>
              </a:rPr>
              <a:t>с</a:t>
            </a:r>
            <a:r>
              <a:rPr sz="1600" b="1" spc="20" dirty="0">
                <a:solidFill>
                  <a:srgbClr val="003876"/>
                </a:solidFill>
                <a:cs typeface="Tahoma"/>
              </a:rPr>
              <a:t>я</a:t>
            </a:r>
            <a:r>
              <a:rPr sz="1600" b="1" spc="-7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117" dirty="0">
                <a:solidFill>
                  <a:srgbClr val="003876"/>
                </a:solidFill>
                <a:cs typeface="Tahoma"/>
              </a:rPr>
              <a:t>в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37" dirty="0">
                <a:solidFill>
                  <a:srgbClr val="003876"/>
                </a:solidFill>
                <a:cs typeface="Tahoma"/>
              </a:rPr>
              <a:t>ПП</a:t>
            </a:r>
            <a:r>
              <a:rPr sz="1600" b="1" spc="-30" dirty="0">
                <a:solidFill>
                  <a:srgbClr val="003876"/>
                </a:solidFill>
                <a:cs typeface="Tahoma"/>
              </a:rPr>
              <a:t>Э</a:t>
            </a:r>
            <a:r>
              <a:rPr sz="1600" b="1" spc="-13" dirty="0">
                <a:solidFill>
                  <a:srgbClr val="003876"/>
                </a:solidFill>
                <a:cs typeface="Tahoma"/>
              </a:rPr>
              <a:t> </a:t>
            </a:r>
            <a:r>
              <a:rPr sz="1600" spc="-203" dirty="0">
                <a:solidFill>
                  <a:srgbClr val="003876"/>
                </a:solidFill>
                <a:cs typeface="Verdana"/>
              </a:rPr>
              <a:t>в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7" dirty="0">
                <a:solidFill>
                  <a:srgbClr val="003876"/>
                </a:solidFill>
                <a:cs typeface="Verdana"/>
              </a:rPr>
              <a:t>случае</a:t>
            </a:r>
            <a:r>
              <a:rPr sz="1600" spc="-127" dirty="0">
                <a:solidFill>
                  <a:srgbClr val="003876"/>
                </a:solidFill>
                <a:cs typeface="Verdana"/>
              </a:rPr>
              <a:t> </a:t>
            </a:r>
            <a:r>
              <a:rPr sz="1600" b="1" spc="3" dirty="0">
                <a:solidFill>
                  <a:srgbClr val="003876"/>
                </a:solidFill>
                <a:cs typeface="Tahoma"/>
              </a:rPr>
              <a:t>несоответствия  </a:t>
            </a:r>
            <a:r>
              <a:rPr sz="1600" b="1" spc="-10" dirty="0">
                <a:solidFill>
                  <a:srgbClr val="003876"/>
                </a:solidFill>
                <a:cs typeface="Tahoma"/>
              </a:rPr>
              <a:t>требования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м</a:t>
            </a:r>
            <a:r>
              <a:rPr sz="1600" spc="-140" dirty="0">
                <a:solidFill>
                  <a:srgbClr val="003876"/>
                </a:solidFill>
                <a:cs typeface="Verdana"/>
              </a:rPr>
              <a:t>,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предъявляем</a:t>
            </a:r>
            <a:r>
              <a:rPr sz="1600" spc="-83" dirty="0">
                <a:solidFill>
                  <a:srgbClr val="003876"/>
                </a:solidFill>
                <a:cs typeface="Verdana"/>
              </a:rPr>
              <a:t>ы</a:t>
            </a:r>
            <a:r>
              <a:rPr sz="1600" spc="293" dirty="0">
                <a:solidFill>
                  <a:srgbClr val="003876"/>
                </a:solidFill>
                <a:cs typeface="Verdana"/>
              </a:rPr>
              <a:t>м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143" dirty="0">
                <a:solidFill>
                  <a:srgbClr val="003876"/>
                </a:solidFill>
                <a:cs typeface="Verdana"/>
              </a:rPr>
              <a:t>к</a:t>
            </a:r>
            <a:r>
              <a:rPr sz="1600" spc="-127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20" dirty="0">
                <a:solidFill>
                  <a:srgbClr val="003876"/>
                </a:solidFill>
                <a:cs typeface="Verdana"/>
              </a:rPr>
              <a:t>лицам,  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п</a:t>
            </a:r>
            <a:r>
              <a:rPr sz="1600" spc="-67" dirty="0">
                <a:solidFill>
                  <a:srgbClr val="003876"/>
                </a:solidFill>
                <a:cs typeface="Verdana"/>
              </a:rPr>
              <a:t>рив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л</a:t>
            </a:r>
            <a:r>
              <a:rPr sz="1600" spc="23" dirty="0">
                <a:solidFill>
                  <a:srgbClr val="003876"/>
                </a:solidFill>
                <a:cs typeface="Verdana"/>
              </a:rPr>
              <a:t>ек</a:t>
            </a:r>
            <a:r>
              <a:rPr sz="1600" spc="27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53" dirty="0">
                <a:solidFill>
                  <a:srgbClr val="003876"/>
                </a:solidFill>
                <a:cs typeface="Verdana"/>
              </a:rPr>
              <a:t>ем</a:t>
            </a:r>
            <a:r>
              <a:rPr sz="1600" spc="70" dirty="0">
                <a:solidFill>
                  <a:srgbClr val="003876"/>
                </a:solidFill>
                <a:cs typeface="Verdana"/>
              </a:rPr>
              <a:t>ы</a:t>
            </a:r>
            <a:r>
              <a:rPr sz="1600" spc="289" dirty="0">
                <a:solidFill>
                  <a:srgbClr val="003876"/>
                </a:solidFill>
                <a:cs typeface="Verdana"/>
              </a:rPr>
              <a:t>м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147" dirty="0">
                <a:solidFill>
                  <a:srgbClr val="003876"/>
                </a:solidFill>
                <a:cs typeface="Verdana"/>
              </a:rPr>
              <a:t>к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30" dirty="0">
                <a:solidFill>
                  <a:srgbClr val="003876"/>
                </a:solidFill>
                <a:cs typeface="Verdana"/>
              </a:rPr>
              <a:t>про</a:t>
            </a:r>
            <a:r>
              <a:rPr sz="1600" spc="-23" dirty="0">
                <a:solidFill>
                  <a:srgbClr val="003876"/>
                </a:solidFill>
                <a:cs typeface="Verdana"/>
              </a:rPr>
              <a:t>в</a:t>
            </a:r>
            <a:r>
              <a:rPr sz="1600" spc="47" dirty="0">
                <a:solidFill>
                  <a:srgbClr val="003876"/>
                </a:solidFill>
                <a:cs typeface="Verdana"/>
              </a:rPr>
              <a:t>ед</a:t>
            </a:r>
            <a:r>
              <a:rPr sz="1600" spc="50" dirty="0">
                <a:solidFill>
                  <a:srgbClr val="003876"/>
                </a:solidFill>
                <a:cs typeface="Verdana"/>
              </a:rPr>
              <a:t>е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23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27" dirty="0">
                <a:solidFill>
                  <a:srgbClr val="003876"/>
                </a:solidFill>
                <a:cs typeface="Verdana"/>
              </a:rPr>
              <a:t>ю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57" dirty="0">
                <a:solidFill>
                  <a:srgbClr val="003876"/>
                </a:solidFill>
                <a:cs typeface="Verdana"/>
              </a:rPr>
              <a:t>эк</a:t>
            </a:r>
            <a:r>
              <a:rPr sz="1600" spc="-47" dirty="0">
                <a:solidFill>
                  <a:srgbClr val="003876"/>
                </a:solidFill>
                <a:cs typeface="Verdana"/>
              </a:rPr>
              <a:t>з</a:t>
            </a:r>
            <a:r>
              <a:rPr sz="1600" spc="130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103" dirty="0">
                <a:solidFill>
                  <a:srgbClr val="003876"/>
                </a:solidFill>
                <a:cs typeface="Verdana"/>
              </a:rPr>
              <a:t>ме</a:t>
            </a:r>
            <a:r>
              <a:rPr sz="1600" spc="110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ов</a:t>
            </a:r>
            <a:endParaRPr sz="1600" dirty="0">
              <a:cs typeface="Verdana"/>
            </a:endParaRPr>
          </a:p>
          <a:p>
            <a:pPr marL="288728" marR="110072" indent="-228611">
              <a:buFont typeface="Arial MT"/>
              <a:buChar char="•"/>
              <a:tabLst>
                <a:tab pos="288728" algn="l"/>
                <a:tab pos="289151" algn="l"/>
              </a:tabLst>
            </a:pPr>
            <a:r>
              <a:rPr sz="1600" b="1" spc="-13" dirty="0">
                <a:solidFill>
                  <a:srgbClr val="003876"/>
                </a:solidFill>
                <a:cs typeface="Tahoma"/>
              </a:rPr>
              <a:t>иметь </a:t>
            </a:r>
            <a:r>
              <a:rPr sz="1600" spc="-7" dirty="0">
                <a:solidFill>
                  <a:srgbClr val="003876"/>
                </a:solidFill>
                <a:cs typeface="Verdana"/>
              </a:rPr>
              <a:t>при </a:t>
            </a:r>
            <a:r>
              <a:rPr sz="1600" spc="107" dirty="0">
                <a:solidFill>
                  <a:srgbClr val="003876"/>
                </a:solidFill>
                <a:cs typeface="Verdana"/>
              </a:rPr>
              <a:t>себе </a:t>
            </a:r>
            <a:r>
              <a:rPr sz="1600" b="1" spc="57" dirty="0">
                <a:solidFill>
                  <a:srgbClr val="003876"/>
                </a:solidFill>
                <a:cs typeface="Tahoma"/>
              </a:rPr>
              <a:t>средства </a:t>
            </a:r>
            <a:r>
              <a:rPr sz="1600" b="1" spc="-73" dirty="0">
                <a:solidFill>
                  <a:srgbClr val="003876"/>
                </a:solidFill>
                <a:cs typeface="Tahoma"/>
              </a:rPr>
              <a:t>связи</a:t>
            </a:r>
            <a:r>
              <a:rPr sz="1600" spc="-73" dirty="0">
                <a:solidFill>
                  <a:srgbClr val="003876"/>
                </a:solidFill>
                <a:cs typeface="Verdana"/>
              </a:rPr>
              <a:t>, </a:t>
            </a:r>
            <a:r>
              <a:rPr sz="1600" dirty="0">
                <a:solidFill>
                  <a:srgbClr val="003876"/>
                </a:solidFill>
                <a:cs typeface="Verdana"/>
              </a:rPr>
              <a:t>фото-, </a:t>
            </a:r>
            <a:r>
              <a:rPr sz="1600" spc="-27" dirty="0">
                <a:solidFill>
                  <a:srgbClr val="003876"/>
                </a:solidFill>
                <a:cs typeface="Verdana"/>
              </a:rPr>
              <a:t>аудио- </a:t>
            </a:r>
            <a:r>
              <a:rPr sz="1600" spc="-2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47" dirty="0">
                <a:solidFill>
                  <a:srgbClr val="003876"/>
                </a:solidFill>
                <a:cs typeface="Verdana"/>
              </a:rPr>
              <a:t>вид</a:t>
            </a:r>
            <a:r>
              <a:rPr sz="1600" spc="-43" dirty="0">
                <a:solidFill>
                  <a:srgbClr val="003876"/>
                </a:solidFill>
                <a:cs typeface="Verdana"/>
              </a:rPr>
              <a:t>е</a:t>
            </a:r>
            <a:r>
              <a:rPr sz="1600" spc="103" dirty="0">
                <a:solidFill>
                  <a:srgbClr val="003876"/>
                </a:solidFill>
                <a:cs typeface="Verdana"/>
              </a:rPr>
              <a:t>о</a:t>
            </a:r>
            <a:r>
              <a:rPr sz="1600" spc="107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пп</a:t>
            </a:r>
            <a:r>
              <a:rPr sz="1600" spc="130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10" dirty="0">
                <a:solidFill>
                  <a:srgbClr val="003876"/>
                </a:solidFill>
                <a:cs typeface="Verdana"/>
              </a:rPr>
              <a:t>ра</a:t>
            </a:r>
            <a:r>
              <a:rPr sz="1600" spc="13" dirty="0">
                <a:solidFill>
                  <a:srgbClr val="003876"/>
                </a:solidFill>
                <a:cs typeface="Verdana"/>
              </a:rPr>
              <a:t>т</a:t>
            </a:r>
            <a:r>
              <a:rPr sz="1600" spc="-67" dirty="0">
                <a:solidFill>
                  <a:srgbClr val="003876"/>
                </a:solidFill>
                <a:cs typeface="Verdana"/>
              </a:rPr>
              <a:t>уру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,</a:t>
            </a:r>
            <a:r>
              <a:rPr sz="1600" spc="-13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43" dirty="0">
                <a:solidFill>
                  <a:srgbClr val="003876"/>
                </a:solidFill>
                <a:cs typeface="Verdana"/>
              </a:rPr>
              <a:t>элек</a:t>
            </a:r>
            <a:r>
              <a:rPr sz="1600" spc="-33" dirty="0">
                <a:solidFill>
                  <a:srgbClr val="003876"/>
                </a:solidFill>
                <a:cs typeface="Verdana"/>
              </a:rPr>
              <a:t>т</a:t>
            </a:r>
            <a:r>
              <a:rPr sz="1600" spc="30" dirty="0">
                <a:solidFill>
                  <a:srgbClr val="003876"/>
                </a:solidFill>
                <a:cs typeface="Verdana"/>
              </a:rPr>
              <a:t>ро</a:t>
            </a:r>
            <a:r>
              <a:rPr sz="1600" spc="37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53" dirty="0">
                <a:solidFill>
                  <a:srgbClr val="003876"/>
                </a:solidFill>
                <a:cs typeface="Verdana"/>
              </a:rPr>
              <a:t>о</a:t>
            </a:r>
            <a:r>
              <a:rPr sz="1600" spc="-200" dirty="0">
                <a:solidFill>
                  <a:srgbClr val="003876"/>
                </a:solidFill>
                <a:cs typeface="Verdana"/>
              </a:rPr>
              <a:t>-</a:t>
            </a:r>
            <a:r>
              <a:rPr sz="1600" spc="-223" dirty="0">
                <a:solidFill>
                  <a:srgbClr val="003876"/>
                </a:solidFill>
                <a:cs typeface="Verdana"/>
              </a:rPr>
              <a:t>вы</a:t>
            </a:r>
            <a:r>
              <a:rPr sz="1600" spc="-190" dirty="0">
                <a:solidFill>
                  <a:srgbClr val="003876"/>
                </a:solidFill>
                <a:cs typeface="Verdana"/>
              </a:rPr>
              <a:t>ч</a:t>
            </a:r>
            <a:r>
              <a:rPr sz="1600" spc="73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57" dirty="0">
                <a:solidFill>
                  <a:srgbClr val="003876"/>
                </a:solidFill>
                <a:cs typeface="Verdana"/>
              </a:rPr>
              <a:t>с</a:t>
            </a:r>
            <a:r>
              <a:rPr sz="1600" spc="-73" dirty="0">
                <a:solidFill>
                  <a:srgbClr val="003876"/>
                </a:solidFill>
                <a:cs typeface="Verdana"/>
              </a:rPr>
              <a:t>лител</a:t>
            </a:r>
            <a:r>
              <a:rPr sz="1600" spc="-70" dirty="0">
                <a:solidFill>
                  <a:srgbClr val="003876"/>
                </a:solidFill>
                <a:cs typeface="Verdana"/>
              </a:rPr>
              <a:t>ьную  </a:t>
            </a:r>
            <a:r>
              <a:rPr sz="1600" spc="-97" dirty="0">
                <a:solidFill>
                  <a:srgbClr val="003876"/>
                </a:solidFill>
                <a:cs typeface="Verdana"/>
              </a:rPr>
              <a:t>технику, </a:t>
            </a:r>
            <a:r>
              <a:rPr sz="1600" b="1" spc="-10" dirty="0">
                <a:solidFill>
                  <a:srgbClr val="003876"/>
                </a:solidFill>
                <a:cs typeface="Tahoma"/>
              </a:rPr>
              <a:t>справочные материалы, 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письменные </a:t>
            </a:r>
            <a:r>
              <a:rPr sz="1600" b="1" spc="-17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13" dirty="0">
                <a:solidFill>
                  <a:srgbClr val="003876"/>
                </a:solidFill>
                <a:cs typeface="Tahoma"/>
              </a:rPr>
              <a:t>заметки </a:t>
            </a:r>
            <a:r>
              <a:rPr sz="1600" b="1" spc="-83" dirty="0">
                <a:solidFill>
                  <a:srgbClr val="003876"/>
                </a:solidFill>
                <a:cs typeface="Tahoma"/>
              </a:rPr>
              <a:t>и </a:t>
            </a:r>
            <a:r>
              <a:rPr sz="1600" b="1" spc="-57" dirty="0">
                <a:solidFill>
                  <a:srgbClr val="003876"/>
                </a:solidFill>
                <a:cs typeface="Tahoma"/>
              </a:rPr>
              <a:t>иные </a:t>
            </a:r>
            <a:r>
              <a:rPr sz="1600" b="1" spc="60" dirty="0">
                <a:solidFill>
                  <a:srgbClr val="003876"/>
                </a:solidFill>
                <a:cs typeface="Tahoma"/>
              </a:rPr>
              <a:t>средства </a:t>
            </a:r>
            <a:r>
              <a:rPr sz="1600" spc="-37" dirty="0">
                <a:solidFill>
                  <a:srgbClr val="003876"/>
                </a:solidFill>
                <a:cs typeface="Verdana"/>
              </a:rPr>
              <a:t>хранения 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 </a:t>
            </a:r>
            <a:r>
              <a:rPr sz="1600" dirty="0">
                <a:solidFill>
                  <a:srgbClr val="003876"/>
                </a:solidFill>
                <a:cs typeface="Verdana"/>
              </a:rPr>
              <a:t>передачи </a:t>
            </a:r>
            <a:r>
              <a:rPr sz="1600" spc="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80" dirty="0">
                <a:solidFill>
                  <a:srgbClr val="003876"/>
                </a:solidFill>
                <a:cs typeface="Verdana"/>
              </a:rPr>
              <a:t>информации</a:t>
            </a:r>
            <a:endParaRPr sz="1600" dirty="0">
              <a:cs typeface="Verdana"/>
            </a:endParaRPr>
          </a:p>
          <a:p>
            <a:pPr marL="288728" marR="267560" indent="-228611">
              <a:spcBef>
                <a:spcPts val="3"/>
              </a:spcBef>
              <a:buFont typeface="Arial MT"/>
              <a:buChar char="•"/>
              <a:tabLst>
                <a:tab pos="288728" algn="l"/>
                <a:tab pos="289151" algn="l"/>
              </a:tabLst>
            </a:pPr>
            <a:r>
              <a:rPr sz="1600" b="1" spc="-37" dirty="0">
                <a:solidFill>
                  <a:srgbClr val="003876"/>
                </a:solidFill>
                <a:cs typeface="Tahoma"/>
              </a:rPr>
              <a:t>оказывать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27" dirty="0">
                <a:solidFill>
                  <a:srgbClr val="003876"/>
                </a:solidFill>
                <a:cs typeface="Tahoma"/>
              </a:rPr>
              <a:t>содействие</a:t>
            </a:r>
            <a:r>
              <a:rPr sz="1600" b="1" spc="-37" dirty="0">
                <a:solidFill>
                  <a:srgbClr val="003876"/>
                </a:solidFill>
                <a:cs typeface="Tahoma"/>
              </a:rPr>
              <a:t> </a:t>
            </a:r>
            <a:r>
              <a:rPr sz="1600" spc="-3" dirty="0">
                <a:solidFill>
                  <a:srgbClr val="003876"/>
                </a:solidFill>
                <a:cs typeface="Verdana"/>
              </a:rPr>
              <a:t>участникам</a:t>
            </a:r>
            <a:r>
              <a:rPr sz="1600" spc="-13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dirty="0">
                <a:solidFill>
                  <a:srgbClr val="003876"/>
                </a:solidFill>
                <a:cs typeface="Verdana"/>
              </a:rPr>
              <a:t>экзаменов, </a:t>
            </a:r>
            <a:r>
              <a:rPr sz="1600" spc="-55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203" dirty="0">
                <a:solidFill>
                  <a:srgbClr val="003876"/>
                </a:solidFill>
                <a:cs typeface="Verdana"/>
              </a:rPr>
              <a:t>в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60" dirty="0">
                <a:solidFill>
                  <a:srgbClr val="003876"/>
                </a:solidFill>
                <a:cs typeface="Verdana"/>
              </a:rPr>
              <a:t>том</a:t>
            </a:r>
            <a:r>
              <a:rPr sz="1600" spc="-11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23" dirty="0">
                <a:solidFill>
                  <a:srgbClr val="003876"/>
                </a:solidFill>
                <a:cs typeface="Verdana"/>
              </a:rPr>
              <a:t>числе</a:t>
            </a:r>
            <a:r>
              <a:rPr sz="1600" spc="-13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b="1" spc="7" dirty="0">
                <a:solidFill>
                  <a:srgbClr val="003876"/>
                </a:solidFill>
                <a:cs typeface="Tahoma"/>
              </a:rPr>
              <a:t>передават</a:t>
            </a:r>
            <a:r>
              <a:rPr sz="1600" b="1" spc="10" dirty="0">
                <a:solidFill>
                  <a:srgbClr val="003876"/>
                </a:solidFill>
                <a:cs typeface="Tahoma"/>
              </a:rPr>
              <a:t>ь</a:t>
            </a:r>
            <a:r>
              <a:rPr sz="1600" b="1" spc="-13" dirty="0">
                <a:solidFill>
                  <a:srgbClr val="003876"/>
                </a:solidFill>
                <a:cs typeface="Tahoma"/>
              </a:rPr>
              <a:t> </a:t>
            </a:r>
            <a:r>
              <a:rPr sz="1600" spc="117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130" dirty="0">
                <a:solidFill>
                  <a:srgbClr val="003876"/>
                </a:solidFill>
                <a:cs typeface="Verdana"/>
              </a:rPr>
              <a:t>м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173" dirty="0">
                <a:solidFill>
                  <a:srgbClr val="003876"/>
                </a:solidFill>
                <a:cs typeface="Verdana"/>
              </a:rPr>
              <a:t>с</a:t>
            </a:r>
            <a:r>
              <a:rPr sz="1600" spc="80" dirty="0">
                <a:solidFill>
                  <a:srgbClr val="003876"/>
                </a:solidFill>
                <a:cs typeface="Verdana"/>
              </a:rPr>
              <a:t>ред</a:t>
            </a:r>
            <a:r>
              <a:rPr sz="1600" spc="67" dirty="0">
                <a:solidFill>
                  <a:srgbClr val="003876"/>
                </a:solidFill>
                <a:cs typeface="Verdana"/>
              </a:rPr>
              <a:t>с</a:t>
            </a:r>
            <a:r>
              <a:rPr sz="1600" spc="-177" dirty="0">
                <a:solidFill>
                  <a:srgbClr val="003876"/>
                </a:solidFill>
                <a:cs typeface="Verdana"/>
              </a:rPr>
              <a:t>т</a:t>
            </a:r>
            <a:r>
              <a:rPr sz="1600" spc="-207" dirty="0">
                <a:solidFill>
                  <a:srgbClr val="003876"/>
                </a:solidFill>
                <a:cs typeface="Verdana"/>
              </a:rPr>
              <a:t>в</a:t>
            </a:r>
            <a:r>
              <a:rPr sz="1600" spc="130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-11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93" dirty="0">
                <a:solidFill>
                  <a:srgbClr val="003876"/>
                </a:solidFill>
                <a:cs typeface="Verdana"/>
              </a:rPr>
              <a:t>связи,  </a:t>
            </a:r>
            <a:r>
              <a:rPr sz="1600" spc="-43" dirty="0">
                <a:solidFill>
                  <a:srgbClr val="003876"/>
                </a:solidFill>
                <a:cs typeface="Verdana"/>
              </a:rPr>
              <a:t>элек</a:t>
            </a:r>
            <a:r>
              <a:rPr sz="1600" spc="-33" dirty="0">
                <a:solidFill>
                  <a:srgbClr val="003876"/>
                </a:solidFill>
                <a:cs typeface="Verdana"/>
              </a:rPr>
              <a:t>т</a:t>
            </a:r>
            <a:r>
              <a:rPr sz="1600" spc="30" dirty="0">
                <a:solidFill>
                  <a:srgbClr val="003876"/>
                </a:solidFill>
                <a:cs typeface="Verdana"/>
              </a:rPr>
              <a:t>ро</a:t>
            </a:r>
            <a:r>
              <a:rPr sz="1600" spc="37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67" dirty="0">
                <a:solidFill>
                  <a:srgbClr val="003876"/>
                </a:solidFill>
                <a:cs typeface="Verdana"/>
              </a:rPr>
              <a:t>о</a:t>
            </a:r>
            <a:r>
              <a:rPr sz="1600" spc="-200" dirty="0">
                <a:solidFill>
                  <a:srgbClr val="003876"/>
                </a:solidFill>
                <a:cs typeface="Verdana"/>
              </a:rPr>
              <a:t>-</a:t>
            </a:r>
            <a:r>
              <a:rPr sz="1600" spc="-223" dirty="0">
                <a:solidFill>
                  <a:srgbClr val="003876"/>
                </a:solidFill>
                <a:cs typeface="Verdana"/>
              </a:rPr>
              <a:t>вы</a:t>
            </a:r>
            <a:r>
              <a:rPr sz="1600" spc="-190" dirty="0">
                <a:solidFill>
                  <a:srgbClr val="003876"/>
                </a:solidFill>
                <a:cs typeface="Verdana"/>
              </a:rPr>
              <a:t>ч</a:t>
            </a:r>
            <a:r>
              <a:rPr sz="1600" spc="73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57" dirty="0">
                <a:solidFill>
                  <a:srgbClr val="003876"/>
                </a:solidFill>
                <a:cs typeface="Verdana"/>
              </a:rPr>
              <a:t>с</a:t>
            </a:r>
            <a:r>
              <a:rPr sz="1600" spc="-73" dirty="0">
                <a:solidFill>
                  <a:srgbClr val="003876"/>
                </a:solidFill>
                <a:cs typeface="Verdana"/>
              </a:rPr>
              <a:t>лител</a:t>
            </a:r>
            <a:r>
              <a:rPr sz="1600" spc="-76" dirty="0">
                <a:solidFill>
                  <a:srgbClr val="003876"/>
                </a:solidFill>
                <a:cs typeface="Verdana"/>
              </a:rPr>
              <a:t>ьну</a:t>
            </a:r>
            <a:r>
              <a:rPr sz="1600" spc="-103" dirty="0">
                <a:solidFill>
                  <a:srgbClr val="003876"/>
                </a:solidFill>
                <a:cs typeface="Verdana"/>
              </a:rPr>
              <a:t>ю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180" dirty="0">
                <a:solidFill>
                  <a:srgbClr val="003876"/>
                </a:solidFill>
                <a:cs typeface="Verdana"/>
              </a:rPr>
              <a:t>т</a:t>
            </a:r>
            <a:r>
              <a:rPr sz="1600" spc="-83" dirty="0">
                <a:solidFill>
                  <a:srgbClr val="003876"/>
                </a:solidFill>
                <a:cs typeface="Verdana"/>
              </a:rPr>
              <a:t>ехнику,</a:t>
            </a:r>
            <a:r>
              <a:rPr sz="1600" spc="-13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87" dirty="0">
                <a:solidFill>
                  <a:srgbClr val="003876"/>
                </a:solidFill>
                <a:cs typeface="Verdana"/>
              </a:rPr>
              <a:t>фот</a:t>
            </a:r>
            <a:r>
              <a:rPr sz="1600" spc="93" dirty="0">
                <a:solidFill>
                  <a:srgbClr val="003876"/>
                </a:solidFill>
                <a:cs typeface="Verdana"/>
              </a:rPr>
              <a:t>о</a:t>
            </a:r>
            <a:r>
              <a:rPr sz="1600" spc="-200" dirty="0">
                <a:solidFill>
                  <a:srgbClr val="003876"/>
                </a:solidFill>
                <a:cs typeface="Verdana"/>
              </a:rPr>
              <a:t>-</a:t>
            </a:r>
            <a:r>
              <a:rPr sz="1600" spc="-136" dirty="0">
                <a:solidFill>
                  <a:srgbClr val="003876"/>
                </a:solidFill>
                <a:cs typeface="Verdana"/>
              </a:rPr>
              <a:t>,  </a:t>
            </a:r>
            <a:r>
              <a:rPr sz="1600" spc="130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-23" dirty="0">
                <a:solidFill>
                  <a:srgbClr val="003876"/>
                </a:solidFill>
                <a:cs typeface="Verdana"/>
              </a:rPr>
              <a:t>удио</a:t>
            </a:r>
            <a:r>
              <a:rPr sz="1600" spc="-197" dirty="0">
                <a:solidFill>
                  <a:srgbClr val="003876"/>
                </a:solidFill>
                <a:cs typeface="Verdana"/>
              </a:rPr>
              <a:t>-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27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3" dirty="0">
                <a:solidFill>
                  <a:srgbClr val="003876"/>
                </a:solidFill>
                <a:cs typeface="Verdana"/>
              </a:rPr>
              <a:t>видео</a:t>
            </a:r>
            <a:r>
              <a:rPr sz="1600" spc="7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-67" dirty="0">
                <a:solidFill>
                  <a:srgbClr val="003876"/>
                </a:solidFill>
                <a:cs typeface="Verdana"/>
              </a:rPr>
              <a:t>п</a:t>
            </a:r>
            <a:r>
              <a:rPr sz="1600" spc="-60" dirty="0">
                <a:solidFill>
                  <a:srgbClr val="003876"/>
                </a:solidFill>
                <a:cs typeface="Verdana"/>
              </a:rPr>
              <a:t>п</a:t>
            </a:r>
            <a:r>
              <a:rPr sz="1600" spc="40" dirty="0">
                <a:solidFill>
                  <a:srgbClr val="003876"/>
                </a:solidFill>
                <a:cs typeface="Verdana"/>
              </a:rPr>
              <a:t>арат</a:t>
            </a:r>
            <a:r>
              <a:rPr sz="1600" spc="-3" dirty="0">
                <a:solidFill>
                  <a:srgbClr val="003876"/>
                </a:solidFill>
                <a:cs typeface="Verdana"/>
              </a:rPr>
              <a:t>у</a:t>
            </a:r>
            <a:r>
              <a:rPr sz="1600" spc="-7" dirty="0">
                <a:solidFill>
                  <a:srgbClr val="003876"/>
                </a:solidFill>
                <a:cs typeface="Verdana"/>
              </a:rPr>
              <a:t>р</a:t>
            </a:r>
            <a:r>
              <a:rPr sz="1600" spc="-147" dirty="0">
                <a:solidFill>
                  <a:srgbClr val="003876"/>
                </a:solidFill>
                <a:cs typeface="Verdana"/>
              </a:rPr>
              <a:t>у</a:t>
            </a:r>
            <a:r>
              <a:rPr sz="1600" spc="-90" dirty="0">
                <a:solidFill>
                  <a:srgbClr val="003876"/>
                </a:solidFill>
                <a:cs typeface="Verdana"/>
              </a:rPr>
              <a:t>,</a:t>
            </a:r>
            <a:r>
              <a:rPr sz="1600" spc="-13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3" dirty="0">
                <a:solidFill>
                  <a:srgbClr val="003876"/>
                </a:solidFill>
                <a:cs typeface="Verdana"/>
              </a:rPr>
              <a:t>справо</a:t>
            </a:r>
            <a:r>
              <a:rPr sz="1600" dirty="0">
                <a:solidFill>
                  <a:srgbClr val="003876"/>
                </a:solidFill>
                <a:cs typeface="Verdana"/>
              </a:rPr>
              <a:t>ч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ные</a:t>
            </a:r>
            <a:endParaRPr sz="1600" dirty="0">
              <a:cs typeface="Verdana"/>
            </a:endParaRPr>
          </a:p>
          <a:p>
            <a:pPr marL="288728"/>
            <a:r>
              <a:rPr sz="1600" spc="227" dirty="0">
                <a:solidFill>
                  <a:srgbClr val="003876"/>
                </a:solidFill>
                <a:cs typeface="Verdana"/>
              </a:rPr>
              <a:t>м</a:t>
            </a:r>
            <a:r>
              <a:rPr sz="1600" spc="197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-180" dirty="0">
                <a:solidFill>
                  <a:srgbClr val="003876"/>
                </a:solidFill>
                <a:cs typeface="Verdana"/>
              </a:rPr>
              <a:t>т</a:t>
            </a:r>
            <a:r>
              <a:rPr sz="1600" spc="67" dirty="0">
                <a:solidFill>
                  <a:srgbClr val="003876"/>
                </a:solidFill>
                <a:cs typeface="Verdana"/>
              </a:rPr>
              <a:t>ери</a:t>
            </a:r>
            <a:r>
              <a:rPr sz="1600" spc="70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-180" dirty="0">
                <a:solidFill>
                  <a:srgbClr val="003876"/>
                </a:solidFill>
                <a:cs typeface="Verdana"/>
              </a:rPr>
              <a:t>лы</a:t>
            </a:r>
            <a:r>
              <a:rPr sz="1600" spc="-93" dirty="0">
                <a:solidFill>
                  <a:srgbClr val="003876"/>
                </a:solidFill>
                <a:cs typeface="Verdana"/>
              </a:rPr>
              <a:t>,</a:t>
            </a:r>
            <a:r>
              <a:rPr sz="1600" spc="-127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п</a:t>
            </a:r>
            <a:r>
              <a:rPr sz="1600" spc="43" dirty="0">
                <a:solidFill>
                  <a:srgbClr val="003876"/>
                </a:solidFill>
                <a:cs typeface="Verdana"/>
              </a:rPr>
              <a:t>исьме</a:t>
            </a:r>
            <a:r>
              <a:rPr sz="1600" spc="53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57" dirty="0">
                <a:solidFill>
                  <a:srgbClr val="003876"/>
                </a:solidFill>
                <a:cs typeface="Verdana"/>
              </a:rPr>
              <a:t>ые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17" dirty="0">
                <a:solidFill>
                  <a:srgbClr val="003876"/>
                </a:solidFill>
                <a:cs typeface="Verdana"/>
              </a:rPr>
              <a:t>з</a:t>
            </a:r>
            <a:r>
              <a:rPr sz="1600" spc="-10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70" dirty="0">
                <a:solidFill>
                  <a:srgbClr val="003876"/>
                </a:solidFill>
                <a:cs typeface="Verdana"/>
              </a:rPr>
              <a:t>ме</a:t>
            </a:r>
            <a:r>
              <a:rPr sz="1600" spc="60" dirty="0">
                <a:solidFill>
                  <a:srgbClr val="003876"/>
                </a:solidFill>
                <a:cs typeface="Verdana"/>
              </a:rPr>
              <a:t>т</a:t>
            </a:r>
            <a:r>
              <a:rPr sz="1600" spc="-93" dirty="0">
                <a:solidFill>
                  <a:srgbClr val="003876"/>
                </a:solidFill>
                <a:cs typeface="Verdana"/>
              </a:rPr>
              <a:t>ки</a:t>
            </a:r>
            <a:r>
              <a:rPr sz="1600" spc="-13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57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53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57" dirty="0">
                <a:solidFill>
                  <a:srgbClr val="003876"/>
                </a:solidFill>
                <a:cs typeface="Verdana"/>
              </a:rPr>
              <a:t>ые</a:t>
            </a:r>
            <a:endParaRPr sz="1600" dirty="0">
              <a:cs typeface="Verdana"/>
            </a:endParaRPr>
          </a:p>
          <a:p>
            <a:pPr marL="288728"/>
            <a:r>
              <a:rPr sz="1600" spc="127" dirty="0">
                <a:solidFill>
                  <a:srgbClr val="003876"/>
                </a:solidFill>
                <a:cs typeface="Verdana"/>
              </a:rPr>
              <a:t>с</a:t>
            </a:r>
            <a:r>
              <a:rPr sz="1600" spc="140" dirty="0">
                <a:solidFill>
                  <a:srgbClr val="003876"/>
                </a:solidFill>
                <a:cs typeface="Verdana"/>
              </a:rPr>
              <a:t>р</a:t>
            </a:r>
            <a:r>
              <a:rPr sz="1600" spc="-30" dirty="0">
                <a:solidFill>
                  <a:srgbClr val="003876"/>
                </a:solidFill>
                <a:cs typeface="Verdana"/>
              </a:rPr>
              <a:t>едст</a:t>
            </a:r>
            <a:r>
              <a:rPr sz="1600" spc="-27" dirty="0">
                <a:solidFill>
                  <a:srgbClr val="003876"/>
                </a:solidFill>
                <a:cs typeface="Verdana"/>
              </a:rPr>
              <a:t>в</a:t>
            </a:r>
            <a:r>
              <a:rPr sz="1600" spc="130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3" dirty="0">
                <a:solidFill>
                  <a:srgbClr val="003876"/>
                </a:solidFill>
                <a:cs typeface="Verdana"/>
              </a:rPr>
              <a:t>хра</a:t>
            </a:r>
            <a:r>
              <a:rPr sz="1600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67" dirty="0">
                <a:solidFill>
                  <a:srgbClr val="003876"/>
                </a:solidFill>
                <a:cs typeface="Verdana"/>
              </a:rPr>
              <a:t>ения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7" dirty="0">
                <a:solidFill>
                  <a:srgbClr val="003876"/>
                </a:solidFill>
                <a:cs typeface="Verdana"/>
              </a:rPr>
              <a:t>переда</a:t>
            </a:r>
            <a:r>
              <a:rPr sz="1600" spc="13" dirty="0">
                <a:solidFill>
                  <a:srgbClr val="003876"/>
                </a:solidFill>
                <a:cs typeface="Verdana"/>
              </a:rPr>
              <a:t>ч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3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107" dirty="0">
                <a:solidFill>
                  <a:srgbClr val="003876"/>
                </a:solidFill>
                <a:cs typeface="Verdana"/>
              </a:rPr>
              <a:t>информа</a:t>
            </a:r>
            <a:r>
              <a:rPr sz="1600" spc="113" dirty="0">
                <a:solidFill>
                  <a:srgbClr val="003876"/>
                </a:solidFill>
                <a:cs typeface="Verdana"/>
              </a:rPr>
              <a:t>ц</a:t>
            </a:r>
            <a:r>
              <a:rPr sz="1600" spc="-43" dirty="0">
                <a:solidFill>
                  <a:srgbClr val="003876"/>
                </a:solidFill>
                <a:cs typeface="Verdana"/>
              </a:rPr>
              <a:t>ии</a:t>
            </a:r>
            <a:endParaRPr sz="1600" dirty="0"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9338" y="1673480"/>
            <a:ext cx="5113773" cy="624103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2000" spc="-87" dirty="0">
                <a:cs typeface="Verdana"/>
              </a:rPr>
              <a:t>Изменения для участников во время проведения ГИА</a:t>
            </a:r>
            <a:r>
              <a:rPr sz="2000" spc="-50" dirty="0">
                <a:cs typeface="Verdana"/>
              </a:rPr>
              <a:t>:</a:t>
            </a:r>
            <a:endParaRPr sz="2000" dirty="0"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14084" y="2488692"/>
            <a:ext cx="5272193" cy="3531108"/>
          </a:xfrm>
          <a:custGeom>
            <a:avLst/>
            <a:gdLst/>
            <a:ahLst/>
            <a:cxnLst/>
            <a:rect l="l" t="t" r="r" b="b"/>
            <a:pathLst>
              <a:path w="7908290" h="5983605">
                <a:moveTo>
                  <a:pt x="0" y="5983223"/>
                </a:moveTo>
                <a:lnTo>
                  <a:pt x="7908035" y="5983223"/>
                </a:lnTo>
                <a:lnTo>
                  <a:pt x="7908035" y="0"/>
                </a:lnTo>
                <a:lnTo>
                  <a:pt x="0" y="0"/>
                </a:lnTo>
                <a:lnTo>
                  <a:pt x="0" y="5983223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 txBox="1"/>
          <p:nvPr/>
        </p:nvSpPr>
        <p:spPr>
          <a:xfrm>
            <a:off x="6574960" y="2519765"/>
            <a:ext cx="4984750" cy="34556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71124">
              <a:spcBef>
                <a:spcPts val="67"/>
              </a:spcBef>
            </a:pPr>
            <a:r>
              <a:rPr sz="1600" spc="-70" dirty="0">
                <a:solidFill>
                  <a:srgbClr val="003876"/>
                </a:solidFill>
                <a:cs typeface="Verdana"/>
              </a:rPr>
              <a:t>уч</a:t>
            </a:r>
            <a:r>
              <a:rPr sz="1600" spc="-67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-50" dirty="0">
                <a:solidFill>
                  <a:srgbClr val="003876"/>
                </a:solidFill>
                <a:cs typeface="Verdana"/>
              </a:rPr>
              <a:t>стники</a:t>
            </a:r>
            <a:r>
              <a:rPr sz="1600" spc="-127" dirty="0">
                <a:solidFill>
                  <a:srgbClr val="003876"/>
                </a:solidFill>
                <a:cs typeface="Verdana"/>
              </a:rPr>
              <a:t> </a:t>
            </a:r>
            <a:r>
              <a:rPr sz="1600" dirty="0">
                <a:solidFill>
                  <a:srgbClr val="003876"/>
                </a:solidFill>
                <a:cs typeface="Verdana"/>
              </a:rPr>
              <a:t>э</a:t>
            </a:r>
            <a:r>
              <a:rPr sz="1600" spc="-3" dirty="0">
                <a:solidFill>
                  <a:srgbClr val="003876"/>
                </a:solidFill>
                <a:cs typeface="Verdana"/>
              </a:rPr>
              <a:t>к</a:t>
            </a:r>
            <a:r>
              <a:rPr sz="1600" spc="-17" dirty="0">
                <a:solidFill>
                  <a:srgbClr val="003876"/>
                </a:solidFill>
                <a:cs typeface="Verdana"/>
              </a:rPr>
              <a:t>з</a:t>
            </a:r>
            <a:r>
              <a:rPr sz="1600" spc="-13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103" dirty="0">
                <a:solidFill>
                  <a:srgbClr val="003876"/>
                </a:solidFill>
                <a:cs typeface="Verdana"/>
              </a:rPr>
              <a:t>ме</a:t>
            </a:r>
            <a:r>
              <a:rPr sz="1600" spc="107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ов</a:t>
            </a:r>
            <a:r>
              <a:rPr sz="1600" spc="-127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7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10" dirty="0">
                <a:solidFill>
                  <a:srgbClr val="003876"/>
                </a:solidFill>
                <a:cs typeface="Verdana"/>
              </a:rPr>
              <a:t>е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33" dirty="0">
                <a:solidFill>
                  <a:srgbClr val="003876"/>
                </a:solidFill>
                <a:cs typeface="Verdana"/>
              </a:rPr>
              <a:t>долж</a:t>
            </a:r>
            <a:r>
              <a:rPr sz="1600" spc="-30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200" dirty="0">
                <a:solidFill>
                  <a:srgbClr val="003876"/>
                </a:solidFill>
                <a:cs typeface="Verdana"/>
              </a:rPr>
              <a:t>ы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7" dirty="0">
                <a:solidFill>
                  <a:srgbClr val="003876"/>
                </a:solidFill>
                <a:cs typeface="Verdana"/>
              </a:rPr>
              <a:t>общаться</a:t>
            </a:r>
            <a:r>
              <a:rPr sz="1600" spc="-13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43" dirty="0">
                <a:solidFill>
                  <a:srgbClr val="003876"/>
                </a:solidFill>
                <a:cs typeface="Verdana"/>
              </a:rPr>
              <a:t>друг  </a:t>
            </a:r>
            <a:r>
              <a:rPr sz="1600" spc="180" dirty="0">
                <a:solidFill>
                  <a:srgbClr val="003876"/>
                </a:solidFill>
                <a:cs typeface="Verdana"/>
              </a:rPr>
              <a:t>с</a:t>
            </a:r>
            <a:r>
              <a:rPr sz="1600" spc="-13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3" dirty="0">
                <a:solidFill>
                  <a:srgbClr val="003876"/>
                </a:solidFill>
                <a:cs typeface="Verdana"/>
              </a:rPr>
              <a:t>другом,</a:t>
            </a:r>
            <a:r>
              <a:rPr sz="1600" spc="-11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10" dirty="0">
                <a:solidFill>
                  <a:srgbClr val="003876"/>
                </a:solidFill>
                <a:cs typeface="Verdana"/>
              </a:rPr>
              <a:t>не</a:t>
            </a:r>
            <a:r>
              <a:rPr sz="1600" spc="-12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17" dirty="0">
                <a:solidFill>
                  <a:srgbClr val="003876"/>
                </a:solidFill>
                <a:cs typeface="Verdana"/>
              </a:rPr>
              <a:t>могут</a:t>
            </a:r>
            <a:r>
              <a:rPr sz="1600" spc="-117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23" dirty="0">
                <a:solidFill>
                  <a:srgbClr val="003876"/>
                </a:solidFill>
                <a:cs typeface="Verdana"/>
              </a:rPr>
              <a:t>свободно</a:t>
            </a:r>
            <a:r>
              <a:rPr sz="1600" spc="-13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37" dirty="0">
                <a:solidFill>
                  <a:srgbClr val="003876"/>
                </a:solidFill>
                <a:cs typeface="Verdana"/>
              </a:rPr>
              <a:t>перемещаться</a:t>
            </a:r>
            <a:endParaRPr sz="1600" dirty="0">
              <a:cs typeface="Verdana"/>
            </a:endParaRPr>
          </a:p>
          <a:p>
            <a:pPr marR="699382">
              <a:tabLst>
                <a:tab pos="2560025" algn="l"/>
              </a:tabLst>
            </a:pPr>
            <a:r>
              <a:rPr sz="1600" spc="7" dirty="0">
                <a:solidFill>
                  <a:srgbClr val="003876"/>
                </a:solidFill>
                <a:cs typeface="Verdana"/>
              </a:rPr>
              <a:t>по</a:t>
            </a:r>
            <a:r>
              <a:rPr sz="1600" spc="-12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10" dirty="0">
                <a:solidFill>
                  <a:srgbClr val="003876"/>
                </a:solidFill>
                <a:cs typeface="Verdana"/>
              </a:rPr>
              <a:t>аудито</a:t>
            </a:r>
            <a:r>
              <a:rPr sz="1600" spc="-13" dirty="0">
                <a:solidFill>
                  <a:srgbClr val="003876"/>
                </a:solidFill>
                <a:cs typeface="Verdana"/>
              </a:rPr>
              <a:t>р</a:t>
            </a:r>
            <a:r>
              <a:rPr sz="1600" spc="-43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27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57" dirty="0">
                <a:solidFill>
                  <a:srgbClr val="003876"/>
                </a:solidFill>
                <a:cs typeface="Verdana"/>
              </a:rPr>
              <a:t>ППЭ</a:t>
            </a:r>
            <a:r>
              <a:rPr sz="1600" spc="-27" dirty="0">
                <a:solidFill>
                  <a:srgbClr val="003876"/>
                </a:solidFill>
                <a:cs typeface="Verdana"/>
              </a:rPr>
              <a:t>.</a:t>
            </a:r>
            <a:r>
              <a:rPr sz="1600" spc="-13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57" dirty="0">
                <a:solidFill>
                  <a:srgbClr val="003876"/>
                </a:solidFill>
                <a:cs typeface="Verdana"/>
              </a:rPr>
              <a:t>В</a:t>
            </a:r>
            <a:r>
              <a:rPr sz="1600" spc="-50" dirty="0">
                <a:solidFill>
                  <a:srgbClr val="003876"/>
                </a:solidFill>
                <a:cs typeface="Verdana"/>
              </a:rPr>
              <a:t>о</a:t>
            </a:r>
            <a:r>
              <a:rPr sz="1600" dirty="0">
                <a:solidFill>
                  <a:srgbClr val="003876"/>
                </a:solidFill>
                <a:cs typeface="Verdana"/>
              </a:rPr>
              <a:t>	</a:t>
            </a:r>
            <a:r>
              <a:rPr sz="1600" spc="-53" dirty="0">
                <a:solidFill>
                  <a:srgbClr val="003876"/>
                </a:solidFill>
                <a:cs typeface="Verdana"/>
              </a:rPr>
              <a:t>в</a:t>
            </a:r>
            <a:r>
              <a:rPr sz="1600" spc="-63" dirty="0">
                <a:solidFill>
                  <a:srgbClr val="003876"/>
                </a:solidFill>
                <a:cs typeface="Verdana"/>
              </a:rPr>
              <a:t>р</a:t>
            </a:r>
            <a:r>
              <a:rPr sz="1600" spc="43" dirty="0">
                <a:solidFill>
                  <a:srgbClr val="003876"/>
                </a:solidFill>
                <a:cs typeface="Verdana"/>
              </a:rPr>
              <a:t>емя</a:t>
            </a:r>
            <a:r>
              <a:rPr sz="1600" spc="-12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dirty="0">
                <a:solidFill>
                  <a:srgbClr val="003876"/>
                </a:solidFill>
                <a:cs typeface="Verdana"/>
              </a:rPr>
              <a:t>э</a:t>
            </a:r>
            <a:r>
              <a:rPr sz="1600" spc="-7" dirty="0">
                <a:solidFill>
                  <a:srgbClr val="003876"/>
                </a:solidFill>
                <a:cs typeface="Verdana"/>
              </a:rPr>
              <a:t>к</a:t>
            </a:r>
            <a:r>
              <a:rPr sz="1600" spc="80" dirty="0">
                <a:solidFill>
                  <a:srgbClr val="003876"/>
                </a:solidFill>
                <a:cs typeface="Verdana"/>
              </a:rPr>
              <a:t>за</a:t>
            </a:r>
            <a:r>
              <a:rPr sz="1600" spc="103" dirty="0">
                <a:solidFill>
                  <a:srgbClr val="003876"/>
                </a:solidFill>
                <a:cs typeface="Verdana"/>
              </a:rPr>
              <a:t>м</a:t>
            </a:r>
            <a:r>
              <a:rPr sz="1600" spc="43" dirty="0">
                <a:solidFill>
                  <a:srgbClr val="003876"/>
                </a:solidFill>
                <a:cs typeface="Verdana"/>
              </a:rPr>
              <a:t>ена  </a:t>
            </a:r>
            <a:r>
              <a:rPr sz="1600" spc="-57" dirty="0">
                <a:solidFill>
                  <a:srgbClr val="003876"/>
                </a:solidFill>
                <a:cs typeface="Verdana"/>
              </a:rPr>
              <a:t>участники </a:t>
            </a:r>
            <a:r>
              <a:rPr sz="1600" spc="17" dirty="0">
                <a:solidFill>
                  <a:srgbClr val="003876"/>
                </a:solidFill>
                <a:cs typeface="Verdana"/>
              </a:rPr>
              <a:t>экзаменов </a:t>
            </a:r>
            <a:r>
              <a:rPr sz="1600" spc="-17" dirty="0">
                <a:solidFill>
                  <a:srgbClr val="003876"/>
                </a:solidFill>
                <a:cs typeface="Verdana"/>
              </a:rPr>
              <a:t>могут </a:t>
            </a:r>
            <a:r>
              <a:rPr sz="1600" spc="-117" dirty="0">
                <a:solidFill>
                  <a:srgbClr val="003876"/>
                </a:solidFill>
                <a:cs typeface="Verdana"/>
              </a:rPr>
              <a:t>выходить </a:t>
            </a:r>
            <a:r>
              <a:rPr sz="1600" spc="-107" dirty="0">
                <a:solidFill>
                  <a:srgbClr val="003876"/>
                </a:solidFill>
                <a:cs typeface="Verdana"/>
              </a:rPr>
              <a:t>из </a:t>
            </a:r>
            <a:r>
              <a:rPr sz="1600" spc="-10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17" dirty="0">
                <a:solidFill>
                  <a:srgbClr val="003876"/>
                </a:solidFill>
                <a:cs typeface="Verdana"/>
              </a:rPr>
              <a:t>аудитори</a:t>
            </a:r>
            <a:r>
              <a:rPr sz="1600" spc="-13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27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23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76" dirty="0">
                <a:solidFill>
                  <a:srgbClr val="003876"/>
                </a:solidFill>
                <a:cs typeface="Verdana"/>
              </a:rPr>
              <a:t>перемеща</a:t>
            </a:r>
            <a:r>
              <a:rPr sz="1600" spc="63" dirty="0">
                <a:solidFill>
                  <a:srgbClr val="003876"/>
                </a:solidFill>
                <a:cs typeface="Verdana"/>
              </a:rPr>
              <a:t>т</a:t>
            </a:r>
            <a:r>
              <a:rPr sz="1600" spc="7" dirty="0">
                <a:solidFill>
                  <a:srgbClr val="003876"/>
                </a:solidFill>
                <a:cs typeface="Verdana"/>
              </a:rPr>
              <a:t>ь</a:t>
            </a:r>
            <a:r>
              <a:rPr sz="1600" spc="3" dirty="0">
                <a:solidFill>
                  <a:srgbClr val="003876"/>
                </a:solidFill>
                <a:cs typeface="Verdana"/>
              </a:rPr>
              <a:t>с</a:t>
            </a:r>
            <a:r>
              <a:rPr sz="1600" spc="-250" dirty="0">
                <a:solidFill>
                  <a:srgbClr val="003876"/>
                </a:solidFill>
                <a:cs typeface="Verdana"/>
              </a:rPr>
              <a:t>я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60" dirty="0">
                <a:solidFill>
                  <a:srgbClr val="003876"/>
                </a:solidFill>
                <a:cs typeface="Verdana"/>
              </a:rPr>
              <a:t>п</a:t>
            </a:r>
            <a:r>
              <a:rPr sz="1600" spc="73" dirty="0">
                <a:solidFill>
                  <a:srgbClr val="003876"/>
                </a:solidFill>
                <a:cs typeface="Verdana"/>
              </a:rPr>
              <a:t>о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20" dirty="0">
                <a:solidFill>
                  <a:srgbClr val="003876"/>
                </a:solidFill>
                <a:cs typeface="Verdana"/>
              </a:rPr>
              <a:t>ПП</a:t>
            </a:r>
            <a:r>
              <a:rPr sz="1600" spc="-13" dirty="0">
                <a:solidFill>
                  <a:srgbClr val="003876"/>
                </a:solidFill>
                <a:cs typeface="Verdana"/>
              </a:rPr>
              <a:t>Э</a:t>
            </a:r>
            <a:r>
              <a:rPr sz="1600" spc="-136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203" dirty="0">
                <a:solidFill>
                  <a:srgbClr val="003876"/>
                </a:solidFill>
                <a:cs typeface="Verdana"/>
              </a:rPr>
              <a:t>в</a:t>
            </a:r>
            <a:endParaRPr sz="1600" dirty="0">
              <a:cs typeface="Verdana"/>
            </a:endParaRPr>
          </a:p>
          <a:p>
            <a:pPr>
              <a:lnSpc>
                <a:spcPct val="100000"/>
              </a:lnSpc>
            </a:pPr>
            <a:r>
              <a:rPr sz="1600" spc="17" dirty="0">
                <a:solidFill>
                  <a:srgbClr val="003876"/>
                </a:solidFill>
                <a:cs typeface="Verdana"/>
              </a:rPr>
              <a:t>сопровожден</a:t>
            </a:r>
            <a:r>
              <a:rPr sz="1600" spc="-43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40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7" dirty="0">
                <a:solidFill>
                  <a:srgbClr val="003876"/>
                </a:solidFill>
                <a:cs typeface="Verdana"/>
              </a:rPr>
              <a:t>одного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117" dirty="0">
                <a:solidFill>
                  <a:srgbClr val="003876"/>
                </a:solidFill>
                <a:cs typeface="Verdana"/>
              </a:rPr>
              <a:t>и</a:t>
            </a:r>
            <a:r>
              <a:rPr sz="1600" spc="-93" dirty="0">
                <a:solidFill>
                  <a:srgbClr val="003876"/>
                </a:solidFill>
                <a:cs typeface="Verdana"/>
              </a:rPr>
              <a:t>з</a:t>
            </a:r>
            <a:r>
              <a:rPr sz="1600" spc="-120" dirty="0">
                <a:solidFill>
                  <a:srgbClr val="003876"/>
                </a:solidFill>
                <a:cs typeface="Verdana"/>
              </a:rPr>
              <a:t> </a:t>
            </a:r>
            <a:r>
              <a:rPr sz="1600" spc="-3" dirty="0">
                <a:solidFill>
                  <a:srgbClr val="003876"/>
                </a:solidFill>
                <a:cs typeface="Verdana"/>
              </a:rPr>
              <a:t>ор</a:t>
            </a:r>
            <a:r>
              <a:rPr sz="1600" spc="-10" dirty="0">
                <a:solidFill>
                  <a:srgbClr val="003876"/>
                </a:solidFill>
                <a:cs typeface="Verdana"/>
              </a:rPr>
              <a:t>г</a:t>
            </a:r>
            <a:r>
              <a:rPr sz="1600" spc="30" dirty="0">
                <a:solidFill>
                  <a:srgbClr val="003876"/>
                </a:solidFill>
                <a:cs typeface="Verdana"/>
              </a:rPr>
              <a:t>а</a:t>
            </a:r>
            <a:r>
              <a:rPr sz="1600" spc="37" dirty="0">
                <a:solidFill>
                  <a:srgbClr val="003876"/>
                </a:solidFill>
                <a:cs typeface="Verdana"/>
              </a:rPr>
              <a:t>н</a:t>
            </a:r>
            <a:r>
              <a:rPr sz="1600" spc="-70" dirty="0">
                <a:solidFill>
                  <a:srgbClr val="003876"/>
                </a:solidFill>
                <a:cs typeface="Verdana"/>
              </a:rPr>
              <a:t>иза</a:t>
            </a:r>
            <a:r>
              <a:rPr sz="1600" spc="-53" dirty="0">
                <a:solidFill>
                  <a:srgbClr val="003876"/>
                </a:solidFill>
                <a:cs typeface="Verdana"/>
              </a:rPr>
              <a:t>т</a:t>
            </a:r>
            <a:r>
              <a:rPr sz="1600" spc="-20" dirty="0">
                <a:solidFill>
                  <a:srgbClr val="003876"/>
                </a:solidFill>
                <a:cs typeface="Verdana"/>
              </a:rPr>
              <a:t>оров.</a:t>
            </a:r>
            <a:endParaRPr sz="1600" dirty="0">
              <a:cs typeface="Verdana"/>
            </a:endParaRPr>
          </a:p>
          <a:p>
            <a:pPr marR="3387"/>
            <a:r>
              <a:rPr sz="1600" b="1" spc="-63" dirty="0">
                <a:solidFill>
                  <a:srgbClr val="003876"/>
                </a:solidFill>
                <a:cs typeface="Tahoma"/>
              </a:rPr>
              <a:t>Пр</a:t>
            </a:r>
            <a:r>
              <a:rPr sz="1600" b="1" spc="-57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17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37" dirty="0">
                <a:solidFill>
                  <a:srgbClr val="003876"/>
                </a:solidFill>
                <a:cs typeface="Tahoma"/>
              </a:rPr>
              <a:t>выход</a:t>
            </a:r>
            <a:r>
              <a:rPr sz="1600" b="1" spc="-30" dirty="0">
                <a:solidFill>
                  <a:srgbClr val="003876"/>
                </a:solidFill>
                <a:cs typeface="Tahoma"/>
              </a:rPr>
              <a:t>е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117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90" dirty="0">
                <a:solidFill>
                  <a:srgbClr val="003876"/>
                </a:solidFill>
                <a:cs typeface="Tahoma"/>
              </a:rPr>
              <a:t>з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7" dirty="0">
                <a:solidFill>
                  <a:srgbClr val="003876"/>
                </a:solidFill>
                <a:cs typeface="Tahoma"/>
              </a:rPr>
              <a:t>аудитори</a:t>
            </a:r>
            <a:r>
              <a:rPr sz="1600" b="1" spc="-3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17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10" dirty="0">
                <a:solidFill>
                  <a:srgbClr val="003876"/>
                </a:solidFill>
                <a:cs typeface="Tahoma"/>
              </a:rPr>
              <a:t>участни</a:t>
            </a:r>
            <a:r>
              <a:rPr sz="1600" b="1" spc="-17" dirty="0">
                <a:solidFill>
                  <a:srgbClr val="003876"/>
                </a:solidFill>
                <a:cs typeface="Tahoma"/>
              </a:rPr>
              <a:t>к</a:t>
            </a:r>
            <a:r>
              <a:rPr sz="1600" b="1" spc="-83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7" dirty="0">
                <a:solidFill>
                  <a:srgbClr val="003876"/>
                </a:solidFill>
                <a:cs typeface="Tahoma"/>
              </a:rPr>
              <a:t>экзаменов  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оставляют </a:t>
            </a:r>
            <a:r>
              <a:rPr sz="1600" b="1" spc="-10" dirty="0">
                <a:solidFill>
                  <a:srgbClr val="003876"/>
                </a:solidFill>
                <a:cs typeface="Tahoma"/>
              </a:rPr>
              <a:t>экзаменационные </a:t>
            </a:r>
            <a:r>
              <a:rPr sz="1600" b="1" spc="-3" dirty="0">
                <a:solidFill>
                  <a:srgbClr val="003876"/>
                </a:solidFill>
                <a:cs typeface="Tahoma"/>
              </a:rPr>
              <a:t>материалы </a:t>
            </a:r>
            <a:r>
              <a:rPr sz="1600" b="1" spc="-83" dirty="0">
                <a:solidFill>
                  <a:srgbClr val="003876"/>
                </a:solidFill>
                <a:cs typeface="Tahoma"/>
              </a:rPr>
              <a:t>и </a:t>
            </a:r>
            <a:r>
              <a:rPr sz="1600" b="1" spc="-80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50" dirty="0">
                <a:solidFill>
                  <a:srgbClr val="003876"/>
                </a:solidFill>
                <a:cs typeface="Tahoma"/>
              </a:rPr>
              <a:t>черновики </a:t>
            </a:r>
            <a:r>
              <a:rPr sz="1600" b="1" spc="7" dirty="0">
                <a:solidFill>
                  <a:srgbClr val="003876"/>
                </a:solidFill>
                <a:cs typeface="Tahoma"/>
              </a:rPr>
              <a:t>на </a:t>
            </a:r>
            <a:r>
              <a:rPr sz="1600" b="1" spc="30" dirty="0">
                <a:solidFill>
                  <a:srgbClr val="003876"/>
                </a:solidFill>
                <a:cs typeface="Tahoma"/>
              </a:rPr>
              <a:t>рабочем </a:t>
            </a:r>
            <a:r>
              <a:rPr sz="1600" b="1" spc="10" dirty="0">
                <a:solidFill>
                  <a:srgbClr val="003876"/>
                </a:solidFill>
                <a:cs typeface="Tahoma"/>
              </a:rPr>
              <a:t>столе. </a:t>
            </a:r>
            <a:r>
              <a:rPr sz="1600" b="1" dirty="0">
                <a:solidFill>
                  <a:srgbClr val="003876"/>
                </a:solidFill>
                <a:cs typeface="Tahoma"/>
              </a:rPr>
              <a:t>Организатор </a:t>
            </a:r>
            <a:r>
              <a:rPr sz="1600" b="1" spc="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7" dirty="0">
                <a:solidFill>
                  <a:srgbClr val="003876"/>
                </a:solidFill>
                <a:cs typeface="Tahoma"/>
              </a:rPr>
              <a:t>проверяет</a:t>
            </a:r>
            <a:r>
              <a:rPr sz="1600" b="1" spc="-10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комплектность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27" dirty="0">
                <a:solidFill>
                  <a:srgbClr val="003876"/>
                </a:solidFill>
                <a:cs typeface="Tahoma"/>
              </a:rPr>
              <a:t>оставленных 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3" dirty="0">
                <a:solidFill>
                  <a:srgbClr val="003876"/>
                </a:solidFill>
                <a:cs typeface="Tahoma"/>
              </a:rPr>
              <a:t>участником </a:t>
            </a:r>
            <a:r>
              <a:rPr sz="1600" b="1" spc="17" dirty="0">
                <a:solidFill>
                  <a:srgbClr val="003876"/>
                </a:solidFill>
                <a:cs typeface="Tahoma"/>
              </a:rPr>
              <a:t>экзамена 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экзаменационных </a:t>
            </a:r>
            <a:r>
              <a:rPr sz="1600" b="1" spc="-17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dirty="0">
                <a:solidFill>
                  <a:srgbClr val="003876"/>
                </a:solidFill>
                <a:cs typeface="Tahoma"/>
              </a:rPr>
              <a:t>материалов</a:t>
            </a:r>
            <a:r>
              <a:rPr sz="1600" b="1" spc="-1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83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47" dirty="0">
                <a:solidFill>
                  <a:srgbClr val="003876"/>
                </a:solidFill>
                <a:cs typeface="Tahoma"/>
              </a:rPr>
              <a:t>черновиков,</a:t>
            </a:r>
            <a:r>
              <a:rPr sz="1600" b="1" spc="-7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27" dirty="0">
                <a:solidFill>
                  <a:srgbClr val="003876"/>
                </a:solidFill>
                <a:cs typeface="Tahoma"/>
              </a:rPr>
              <a:t>фиксирует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время 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33" dirty="0">
                <a:solidFill>
                  <a:srgbClr val="003876"/>
                </a:solidFill>
                <a:cs typeface="Tahoma"/>
              </a:rPr>
              <a:t>выхода</a:t>
            </a:r>
            <a:r>
              <a:rPr sz="1600" b="1" spc="-17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30" dirty="0">
                <a:solidFill>
                  <a:srgbClr val="003876"/>
                </a:solidFill>
                <a:cs typeface="Tahoma"/>
              </a:rPr>
              <a:t>указанного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dirty="0">
                <a:solidFill>
                  <a:srgbClr val="003876"/>
                </a:solidFill>
                <a:cs typeface="Tahoma"/>
              </a:rPr>
              <a:t>участника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13" dirty="0">
                <a:solidFill>
                  <a:srgbClr val="003876"/>
                </a:solidFill>
                <a:cs typeface="Tahoma"/>
              </a:rPr>
              <a:t>экзамена</a:t>
            </a:r>
            <a:endParaRPr sz="1600" dirty="0">
              <a:cs typeface="Tahoma"/>
            </a:endParaRPr>
          </a:p>
          <a:p>
            <a:pPr marR="29635">
              <a:spcBef>
                <a:spcPts val="3"/>
              </a:spcBef>
            </a:pPr>
            <a:r>
              <a:rPr sz="1600" b="1" spc="-117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90" dirty="0">
                <a:solidFill>
                  <a:srgbClr val="003876"/>
                </a:solidFill>
                <a:cs typeface="Tahoma"/>
              </a:rPr>
              <a:t>з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7" dirty="0">
                <a:solidFill>
                  <a:srgbClr val="003876"/>
                </a:solidFill>
                <a:cs typeface="Tahoma"/>
              </a:rPr>
              <a:t>аудитори</a:t>
            </a:r>
            <a:r>
              <a:rPr sz="1600" b="1" spc="-3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83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40" dirty="0">
                <a:solidFill>
                  <a:srgbClr val="003876"/>
                </a:solidFill>
                <a:cs typeface="Tahoma"/>
              </a:rPr>
              <a:t>продол</a:t>
            </a:r>
            <a:r>
              <a:rPr sz="1600" b="1" spc="-53" dirty="0">
                <a:solidFill>
                  <a:srgbClr val="003876"/>
                </a:solidFill>
                <a:cs typeface="Tahoma"/>
              </a:rPr>
              <a:t>ж</a:t>
            </a:r>
            <a:r>
              <a:rPr sz="1600" b="1" spc="-27" dirty="0">
                <a:solidFill>
                  <a:srgbClr val="003876"/>
                </a:solidFill>
                <a:cs typeface="Tahoma"/>
              </a:rPr>
              <a:t>ительност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ь</a:t>
            </a:r>
            <a:r>
              <a:rPr sz="1600" b="1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7" dirty="0">
                <a:solidFill>
                  <a:srgbClr val="003876"/>
                </a:solidFill>
                <a:cs typeface="Tahoma"/>
              </a:rPr>
              <a:t>отсутствия  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ег</a:t>
            </a:r>
            <a:r>
              <a:rPr sz="1600" b="1" spc="-17" dirty="0">
                <a:solidFill>
                  <a:srgbClr val="003876"/>
                </a:solidFill>
                <a:cs typeface="Tahoma"/>
              </a:rPr>
              <a:t>о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117" dirty="0">
                <a:solidFill>
                  <a:srgbClr val="003876"/>
                </a:solidFill>
                <a:cs typeface="Tahoma"/>
              </a:rPr>
              <a:t>в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3" dirty="0">
                <a:solidFill>
                  <a:srgbClr val="003876"/>
                </a:solidFill>
                <a:cs typeface="Tahoma"/>
              </a:rPr>
              <a:t>ауд</a:t>
            </a:r>
            <a:r>
              <a:rPr sz="1600" b="1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17" dirty="0">
                <a:solidFill>
                  <a:srgbClr val="003876"/>
                </a:solidFill>
                <a:cs typeface="Tahoma"/>
              </a:rPr>
              <a:t>тори</a:t>
            </a:r>
            <a:r>
              <a:rPr sz="1600" b="1" spc="-13" dirty="0">
                <a:solidFill>
                  <a:srgbClr val="003876"/>
                </a:solidFill>
                <a:cs typeface="Tahoma"/>
              </a:rPr>
              <a:t>и</a:t>
            </a:r>
            <a:r>
              <a:rPr sz="1600" b="1" spc="-20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-117" dirty="0">
                <a:solidFill>
                  <a:srgbClr val="003876"/>
                </a:solidFill>
                <a:cs typeface="Tahoma"/>
              </a:rPr>
              <a:t>в</a:t>
            </a:r>
            <a:r>
              <a:rPr sz="1600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1600" b="1" spc="67" dirty="0" err="1">
                <a:solidFill>
                  <a:srgbClr val="003876"/>
                </a:solidFill>
                <a:cs typeface="Tahoma"/>
              </a:rPr>
              <a:t>соо</a:t>
            </a:r>
            <a:r>
              <a:rPr sz="1600" b="1" spc="57" dirty="0" err="1">
                <a:solidFill>
                  <a:srgbClr val="003876"/>
                </a:solidFill>
                <a:cs typeface="Tahoma"/>
              </a:rPr>
              <a:t>т</a:t>
            </a:r>
            <a:r>
              <a:rPr sz="1600" b="1" spc="7" dirty="0" err="1">
                <a:solidFill>
                  <a:srgbClr val="003876"/>
                </a:solidFill>
                <a:cs typeface="Tahoma"/>
              </a:rPr>
              <a:t>ветств</a:t>
            </a:r>
            <a:r>
              <a:rPr sz="1600" b="1" spc="10" dirty="0" err="1">
                <a:solidFill>
                  <a:srgbClr val="003876"/>
                </a:solidFill>
                <a:cs typeface="Tahoma"/>
              </a:rPr>
              <a:t>ующ</a:t>
            </a:r>
            <a:r>
              <a:rPr sz="1600" b="1" spc="3" dirty="0" err="1">
                <a:solidFill>
                  <a:srgbClr val="003876"/>
                </a:solidFill>
                <a:cs typeface="Tahoma"/>
              </a:rPr>
              <a:t>е</a:t>
            </a:r>
            <a:r>
              <a:rPr sz="1600" b="1" spc="-83" dirty="0" err="1">
                <a:solidFill>
                  <a:srgbClr val="003876"/>
                </a:solidFill>
                <a:cs typeface="Tahoma"/>
              </a:rPr>
              <a:t>й</a:t>
            </a:r>
            <a:r>
              <a:rPr lang="ru-RU" sz="1600" b="1" spc="-83" dirty="0">
                <a:solidFill>
                  <a:srgbClr val="003876"/>
                </a:solidFill>
                <a:cs typeface="Tahoma"/>
              </a:rPr>
              <a:t> ведомости</a:t>
            </a:r>
            <a:endParaRPr sz="1600" dirty="0"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2">
            <a:extLst>
              <a:ext uri="{FF2B5EF4-FFF2-40B4-BE49-F238E27FC236}">
                <a16:creationId xmlns:a16="http://schemas.microsoft.com/office/drawing/2014/main" id="{57471CAE-140A-7B67-905D-8955C3F9ED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119" y="0"/>
            <a:ext cx="12191999" cy="68579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71600" y="1170289"/>
            <a:ext cx="3268133" cy="4598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933" b="1" spc="-33" dirty="0">
                <a:cs typeface="Tahoma"/>
              </a:rPr>
              <a:t>Удалени</a:t>
            </a:r>
            <a:r>
              <a:rPr sz="2933" b="1" spc="-27" dirty="0">
                <a:cs typeface="Tahoma"/>
              </a:rPr>
              <a:t>е</a:t>
            </a:r>
            <a:r>
              <a:rPr sz="2933" b="1" spc="-57" dirty="0">
                <a:cs typeface="Tahoma"/>
              </a:rPr>
              <a:t> </a:t>
            </a:r>
            <a:r>
              <a:rPr sz="2933" b="1" spc="-207" dirty="0">
                <a:cs typeface="Tahoma"/>
              </a:rPr>
              <a:t>и</a:t>
            </a:r>
            <a:r>
              <a:rPr sz="2933" b="1" spc="-167" dirty="0">
                <a:cs typeface="Tahoma"/>
              </a:rPr>
              <a:t>з</a:t>
            </a:r>
            <a:r>
              <a:rPr sz="2933" b="1" spc="-47" dirty="0">
                <a:cs typeface="Tahoma"/>
              </a:rPr>
              <a:t> </a:t>
            </a:r>
            <a:r>
              <a:rPr sz="2933" b="1" spc="-250" dirty="0">
                <a:cs typeface="Tahoma"/>
              </a:rPr>
              <a:t>П</a:t>
            </a:r>
            <a:r>
              <a:rPr sz="2933" b="1" spc="-243" dirty="0">
                <a:cs typeface="Tahoma"/>
              </a:rPr>
              <a:t>П</a:t>
            </a:r>
            <a:r>
              <a:rPr sz="2933" b="1" spc="330" dirty="0">
                <a:cs typeface="Tahoma"/>
              </a:rPr>
              <a:t>Э</a:t>
            </a:r>
            <a:endParaRPr sz="2933" dirty="0"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0050" y="1146656"/>
            <a:ext cx="4632113" cy="4598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933" b="1" spc="50" dirty="0">
                <a:cs typeface="Tahoma"/>
              </a:rPr>
              <a:t>Досрочное</a:t>
            </a:r>
            <a:r>
              <a:rPr sz="2933" b="1" spc="-100" dirty="0">
                <a:cs typeface="Tahoma"/>
              </a:rPr>
              <a:t> </a:t>
            </a:r>
            <a:r>
              <a:rPr sz="2933" b="1" spc="-17" dirty="0">
                <a:cs typeface="Tahoma"/>
              </a:rPr>
              <a:t>завершение</a:t>
            </a:r>
            <a:endParaRPr sz="2933" dirty="0"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4400" y="2311400"/>
            <a:ext cx="4679950" cy="24384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 txBox="1"/>
          <p:nvPr/>
        </p:nvSpPr>
        <p:spPr>
          <a:xfrm>
            <a:off x="966893" y="2329773"/>
            <a:ext cx="4454313" cy="250154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37079" marR="730710" indent="-229035">
              <a:spcBef>
                <a:spcPts val="67"/>
              </a:spcBef>
              <a:buFont typeface="Arial MT"/>
              <a:buChar char="•"/>
              <a:tabLst>
                <a:tab pos="237079" algn="l"/>
                <a:tab pos="237502" algn="l"/>
              </a:tabLst>
            </a:pPr>
            <a:r>
              <a:rPr spc="-43" dirty="0">
                <a:cs typeface="Verdana"/>
              </a:rPr>
              <a:t>Причин</a:t>
            </a:r>
            <a:r>
              <a:rPr spc="-37" dirty="0">
                <a:cs typeface="Verdana"/>
              </a:rPr>
              <a:t>а</a:t>
            </a:r>
            <a:r>
              <a:rPr spc="-127" dirty="0">
                <a:cs typeface="Verdana"/>
              </a:rPr>
              <a:t> </a:t>
            </a:r>
            <a:r>
              <a:rPr spc="-220" dirty="0">
                <a:cs typeface="Verdana"/>
              </a:rPr>
              <a:t>–</a:t>
            </a:r>
            <a:r>
              <a:rPr spc="-123" dirty="0">
                <a:cs typeface="Verdana"/>
              </a:rPr>
              <a:t> </a:t>
            </a:r>
            <a:r>
              <a:rPr spc="30" dirty="0">
                <a:solidFill>
                  <a:srgbClr val="F65E09"/>
                </a:solidFill>
                <a:cs typeface="Verdana"/>
              </a:rPr>
              <a:t>н</a:t>
            </a:r>
            <a:r>
              <a:rPr spc="37" dirty="0">
                <a:solidFill>
                  <a:srgbClr val="F65E09"/>
                </a:solidFill>
                <a:cs typeface="Verdana"/>
              </a:rPr>
              <a:t>а</a:t>
            </a:r>
            <a:r>
              <a:rPr spc="-3" dirty="0">
                <a:solidFill>
                  <a:srgbClr val="F65E09"/>
                </a:solidFill>
                <a:cs typeface="Verdana"/>
              </a:rPr>
              <a:t>р</a:t>
            </a:r>
            <a:r>
              <a:rPr spc="-7" dirty="0">
                <a:solidFill>
                  <a:srgbClr val="F65E09"/>
                </a:solidFill>
                <a:cs typeface="Verdana"/>
              </a:rPr>
              <a:t>у</a:t>
            </a:r>
            <a:r>
              <a:rPr spc="37" dirty="0">
                <a:solidFill>
                  <a:srgbClr val="F65E09"/>
                </a:solidFill>
                <a:cs typeface="Verdana"/>
              </a:rPr>
              <a:t>шение</a:t>
            </a:r>
            <a:r>
              <a:rPr spc="-117" dirty="0">
                <a:solidFill>
                  <a:srgbClr val="F65E09"/>
                </a:solidFill>
                <a:cs typeface="Verdana"/>
              </a:rPr>
              <a:t> </a:t>
            </a:r>
            <a:r>
              <a:rPr spc="-63" dirty="0">
                <a:solidFill>
                  <a:srgbClr val="3BA7B6"/>
                </a:solidFill>
                <a:cs typeface="Verdana"/>
              </a:rPr>
              <a:t>п</a:t>
            </a:r>
            <a:r>
              <a:rPr spc="-140" dirty="0">
                <a:solidFill>
                  <a:srgbClr val="3BA7B6"/>
                </a:solidFill>
                <a:cs typeface="Verdana"/>
              </a:rPr>
              <a:t>.</a:t>
            </a:r>
            <a:r>
              <a:rPr spc="-133" dirty="0">
                <a:solidFill>
                  <a:srgbClr val="3BA7B6"/>
                </a:solidFill>
                <a:cs typeface="Verdana"/>
              </a:rPr>
              <a:t> </a:t>
            </a:r>
            <a:r>
              <a:rPr spc="-130" dirty="0">
                <a:solidFill>
                  <a:srgbClr val="3BA7B6"/>
                </a:solidFill>
                <a:cs typeface="Verdana"/>
              </a:rPr>
              <a:t>7</a:t>
            </a:r>
            <a:r>
              <a:rPr spc="-133" dirty="0">
                <a:solidFill>
                  <a:srgbClr val="3BA7B6"/>
                </a:solidFill>
                <a:cs typeface="Verdana"/>
              </a:rPr>
              <a:t>2</a:t>
            </a:r>
            <a:r>
              <a:rPr spc="-130" dirty="0">
                <a:solidFill>
                  <a:srgbClr val="3BA7B6"/>
                </a:solidFill>
                <a:cs typeface="Verdana"/>
              </a:rPr>
              <a:t> </a:t>
            </a:r>
            <a:r>
              <a:rPr spc="-30" dirty="0">
                <a:cs typeface="Verdana"/>
              </a:rPr>
              <a:t>/</a:t>
            </a:r>
            <a:r>
              <a:rPr spc="-120" dirty="0">
                <a:cs typeface="Verdana"/>
              </a:rPr>
              <a:t> </a:t>
            </a:r>
            <a:r>
              <a:rPr spc="-133" dirty="0">
                <a:solidFill>
                  <a:srgbClr val="857EBA"/>
                </a:solidFill>
                <a:cs typeface="Verdana"/>
              </a:rPr>
              <a:t>п</a:t>
            </a:r>
            <a:r>
              <a:rPr spc="-73" dirty="0">
                <a:solidFill>
                  <a:srgbClr val="857EBA"/>
                </a:solidFill>
                <a:cs typeface="Verdana"/>
              </a:rPr>
              <a:t>.</a:t>
            </a:r>
            <a:r>
              <a:rPr spc="-130" dirty="0">
                <a:solidFill>
                  <a:srgbClr val="857EBA"/>
                </a:solidFill>
                <a:cs typeface="Verdana"/>
              </a:rPr>
              <a:t> 6</a:t>
            </a:r>
            <a:r>
              <a:rPr spc="-93" dirty="0">
                <a:solidFill>
                  <a:srgbClr val="857EBA"/>
                </a:solidFill>
                <a:cs typeface="Verdana"/>
              </a:rPr>
              <a:t>3  </a:t>
            </a:r>
            <a:r>
              <a:rPr spc="-37" dirty="0">
                <a:solidFill>
                  <a:srgbClr val="F65E09"/>
                </a:solidFill>
                <a:cs typeface="Verdana"/>
              </a:rPr>
              <a:t>Порядка</a:t>
            </a:r>
            <a:endParaRPr dirty="0">
              <a:cs typeface="Verdana"/>
            </a:endParaRPr>
          </a:p>
          <a:p>
            <a:pPr marL="237079" indent="-229035">
              <a:buFont typeface="Arial MT"/>
              <a:buChar char="•"/>
              <a:tabLst>
                <a:tab pos="237079" algn="l"/>
                <a:tab pos="237502" algn="l"/>
              </a:tabLst>
            </a:pPr>
            <a:r>
              <a:rPr spc="-43" dirty="0">
                <a:cs typeface="Verdana"/>
              </a:rPr>
              <a:t>Удаляет</a:t>
            </a:r>
            <a:r>
              <a:rPr spc="-127" dirty="0">
                <a:cs typeface="Verdana"/>
              </a:rPr>
              <a:t> </a:t>
            </a:r>
            <a:r>
              <a:rPr spc="-80" dirty="0">
                <a:cs typeface="Verdana"/>
              </a:rPr>
              <a:t>член</a:t>
            </a:r>
            <a:r>
              <a:rPr spc="-127" dirty="0">
                <a:cs typeface="Verdana"/>
              </a:rPr>
              <a:t> </a:t>
            </a:r>
            <a:r>
              <a:rPr spc="-53" dirty="0">
                <a:cs typeface="Verdana"/>
              </a:rPr>
              <a:t>ГЭК</a:t>
            </a:r>
            <a:endParaRPr dirty="0">
              <a:cs typeface="Verdana"/>
            </a:endParaRPr>
          </a:p>
          <a:p>
            <a:pPr marL="237079" marR="359005" indent="-229035">
              <a:buFont typeface="Arial MT"/>
              <a:buChar char="•"/>
              <a:tabLst>
                <a:tab pos="237079" algn="l"/>
                <a:tab pos="237502" algn="l"/>
              </a:tabLst>
            </a:pPr>
            <a:r>
              <a:rPr spc="76" dirty="0">
                <a:cs typeface="Verdana"/>
              </a:rPr>
              <a:t>Сост</a:t>
            </a:r>
            <a:r>
              <a:rPr spc="83" dirty="0">
                <a:cs typeface="Verdana"/>
              </a:rPr>
              <a:t>а</a:t>
            </a:r>
            <a:r>
              <a:rPr spc="-136" dirty="0">
                <a:cs typeface="Verdana"/>
              </a:rPr>
              <a:t>вляе</a:t>
            </a:r>
            <a:r>
              <a:rPr spc="-107" dirty="0">
                <a:cs typeface="Verdana"/>
              </a:rPr>
              <a:t>т</a:t>
            </a:r>
            <a:r>
              <a:rPr spc="-37" dirty="0">
                <a:cs typeface="Verdana"/>
              </a:rPr>
              <a:t>ся</a:t>
            </a:r>
            <a:r>
              <a:rPr spc="-143" dirty="0">
                <a:cs typeface="Verdana"/>
              </a:rPr>
              <a:t> </a:t>
            </a:r>
            <a:r>
              <a:rPr spc="-73" dirty="0">
                <a:cs typeface="Verdana"/>
              </a:rPr>
              <a:t>ак</a:t>
            </a:r>
            <a:r>
              <a:rPr spc="-57" dirty="0">
                <a:cs typeface="Verdana"/>
              </a:rPr>
              <a:t>т</a:t>
            </a:r>
            <a:r>
              <a:rPr spc="-120" dirty="0">
                <a:cs typeface="Verdana"/>
              </a:rPr>
              <a:t> </a:t>
            </a:r>
            <a:r>
              <a:rPr spc="-203" dirty="0">
                <a:cs typeface="Verdana"/>
              </a:rPr>
              <a:t>в</a:t>
            </a:r>
            <a:r>
              <a:rPr spc="-117" dirty="0">
                <a:cs typeface="Verdana"/>
              </a:rPr>
              <a:t> </a:t>
            </a:r>
            <a:r>
              <a:rPr spc="-133" dirty="0">
                <a:cs typeface="Verdana"/>
              </a:rPr>
              <a:t>2</a:t>
            </a:r>
            <a:r>
              <a:rPr spc="-123" dirty="0">
                <a:cs typeface="Verdana"/>
              </a:rPr>
              <a:t> </a:t>
            </a:r>
            <a:r>
              <a:rPr dirty="0">
                <a:cs typeface="Verdana"/>
              </a:rPr>
              <a:t>э</a:t>
            </a:r>
            <a:r>
              <a:rPr spc="-3" dirty="0">
                <a:cs typeface="Verdana"/>
              </a:rPr>
              <a:t>к</a:t>
            </a:r>
            <a:r>
              <a:rPr spc="67" dirty="0">
                <a:cs typeface="Verdana"/>
              </a:rPr>
              <a:t>зе</a:t>
            </a:r>
            <a:r>
              <a:rPr spc="83" dirty="0">
                <a:cs typeface="Verdana"/>
              </a:rPr>
              <a:t>м</a:t>
            </a:r>
            <a:r>
              <a:rPr spc="-90" dirty="0">
                <a:cs typeface="Verdana"/>
              </a:rPr>
              <a:t>п</a:t>
            </a:r>
            <a:r>
              <a:rPr spc="-83" dirty="0">
                <a:cs typeface="Verdana"/>
              </a:rPr>
              <a:t>л</a:t>
            </a:r>
            <a:r>
              <a:rPr spc="-50" dirty="0">
                <a:cs typeface="Verdana"/>
              </a:rPr>
              <a:t>ярах</a:t>
            </a:r>
            <a:r>
              <a:rPr spc="-140" dirty="0">
                <a:cs typeface="Verdana"/>
              </a:rPr>
              <a:t> </a:t>
            </a:r>
            <a:r>
              <a:rPr spc="-150" dirty="0">
                <a:cs typeface="Verdana"/>
              </a:rPr>
              <a:t>в  </a:t>
            </a:r>
            <a:r>
              <a:rPr spc="-30" dirty="0">
                <a:cs typeface="Verdana"/>
              </a:rPr>
              <a:t>Шт</a:t>
            </a:r>
            <a:r>
              <a:rPr spc="-20" dirty="0">
                <a:cs typeface="Verdana"/>
              </a:rPr>
              <a:t>а</a:t>
            </a:r>
            <a:r>
              <a:rPr spc="87" dirty="0">
                <a:cs typeface="Verdana"/>
              </a:rPr>
              <a:t>бе</a:t>
            </a:r>
            <a:r>
              <a:rPr spc="-133" dirty="0">
                <a:cs typeface="Verdana"/>
              </a:rPr>
              <a:t> </a:t>
            </a:r>
            <a:r>
              <a:rPr spc="-17" dirty="0">
                <a:cs typeface="Verdana"/>
              </a:rPr>
              <a:t>ПП</a:t>
            </a:r>
            <a:r>
              <a:rPr spc="-13" dirty="0">
                <a:cs typeface="Verdana"/>
              </a:rPr>
              <a:t>Э</a:t>
            </a:r>
            <a:r>
              <a:rPr spc="-127" dirty="0">
                <a:cs typeface="Verdana"/>
              </a:rPr>
              <a:t> </a:t>
            </a:r>
            <a:r>
              <a:rPr spc="-203" dirty="0">
                <a:cs typeface="Verdana"/>
              </a:rPr>
              <a:t>в</a:t>
            </a:r>
            <a:r>
              <a:rPr spc="-120" dirty="0">
                <a:cs typeface="Verdana"/>
              </a:rPr>
              <a:t> </a:t>
            </a:r>
            <a:r>
              <a:rPr spc="40" dirty="0">
                <a:cs typeface="Verdana"/>
              </a:rPr>
              <a:t>при</a:t>
            </a:r>
            <a:r>
              <a:rPr spc="27" dirty="0">
                <a:cs typeface="Verdana"/>
              </a:rPr>
              <a:t>с</a:t>
            </a:r>
            <a:r>
              <a:rPr spc="-80" dirty="0">
                <a:cs typeface="Verdana"/>
              </a:rPr>
              <a:t>утстви</a:t>
            </a:r>
            <a:r>
              <a:rPr spc="-90" dirty="0">
                <a:cs typeface="Verdana"/>
              </a:rPr>
              <a:t>и</a:t>
            </a:r>
            <a:r>
              <a:rPr spc="-120" dirty="0">
                <a:cs typeface="Verdana"/>
              </a:rPr>
              <a:t> </a:t>
            </a:r>
            <a:r>
              <a:rPr spc="-37" dirty="0">
                <a:cs typeface="Verdana"/>
              </a:rPr>
              <a:t>члена</a:t>
            </a:r>
            <a:r>
              <a:rPr spc="-133" dirty="0">
                <a:cs typeface="Verdana"/>
              </a:rPr>
              <a:t> </a:t>
            </a:r>
            <a:r>
              <a:rPr spc="-63" dirty="0">
                <a:cs typeface="Verdana"/>
              </a:rPr>
              <a:t>ГЭК,  </a:t>
            </a:r>
            <a:r>
              <a:rPr spc="-3" dirty="0">
                <a:cs typeface="Verdana"/>
              </a:rPr>
              <a:t>р</a:t>
            </a:r>
            <a:r>
              <a:rPr spc="-7" dirty="0">
                <a:cs typeface="Verdana"/>
              </a:rPr>
              <a:t>у</a:t>
            </a:r>
            <a:r>
              <a:rPr spc="-73" dirty="0">
                <a:cs typeface="Verdana"/>
              </a:rPr>
              <a:t>ководителя</a:t>
            </a:r>
            <a:r>
              <a:rPr spc="-120" dirty="0">
                <a:cs typeface="Verdana"/>
              </a:rPr>
              <a:t> </a:t>
            </a:r>
            <a:r>
              <a:rPr spc="-113" dirty="0">
                <a:cs typeface="Verdana"/>
              </a:rPr>
              <a:t>П</a:t>
            </a:r>
            <a:r>
              <a:rPr spc="-107" dirty="0">
                <a:cs typeface="Verdana"/>
              </a:rPr>
              <a:t>П</a:t>
            </a:r>
            <a:r>
              <a:rPr spc="17" dirty="0">
                <a:cs typeface="Verdana"/>
              </a:rPr>
              <a:t>Э,</a:t>
            </a:r>
            <a:r>
              <a:rPr spc="-136" dirty="0">
                <a:cs typeface="Verdana"/>
              </a:rPr>
              <a:t> </a:t>
            </a:r>
            <a:r>
              <a:rPr spc="76" dirty="0">
                <a:cs typeface="Verdana"/>
              </a:rPr>
              <a:t>о</a:t>
            </a:r>
            <a:r>
              <a:rPr spc="-53" dirty="0">
                <a:cs typeface="Verdana"/>
              </a:rPr>
              <a:t>р</a:t>
            </a:r>
            <a:r>
              <a:rPr spc="-43" dirty="0">
                <a:cs typeface="Verdana"/>
              </a:rPr>
              <a:t>г</a:t>
            </a:r>
            <a:r>
              <a:rPr spc="30" dirty="0">
                <a:cs typeface="Verdana"/>
              </a:rPr>
              <a:t>а</a:t>
            </a:r>
            <a:r>
              <a:rPr spc="37" dirty="0">
                <a:cs typeface="Verdana"/>
              </a:rPr>
              <a:t>н</a:t>
            </a:r>
            <a:r>
              <a:rPr spc="-70" dirty="0">
                <a:cs typeface="Verdana"/>
              </a:rPr>
              <a:t>иза</a:t>
            </a:r>
            <a:r>
              <a:rPr spc="-53" dirty="0">
                <a:cs typeface="Verdana"/>
              </a:rPr>
              <a:t>т</a:t>
            </a:r>
            <a:r>
              <a:rPr spc="40" dirty="0">
                <a:cs typeface="Verdana"/>
              </a:rPr>
              <a:t>ора,</a:t>
            </a:r>
            <a:r>
              <a:rPr spc="-140" dirty="0">
                <a:cs typeface="Verdana"/>
              </a:rPr>
              <a:t> </a:t>
            </a:r>
            <a:r>
              <a:rPr spc="133" dirty="0">
                <a:cs typeface="Verdana"/>
              </a:rPr>
              <a:t>О</a:t>
            </a:r>
            <a:r>
              <a:rPr spc="-110" dirty="0">
                <a:cs typeface="Verdana"/>
              </a:rPr>
              <a:t>Н</a:t>
            </a:r>
            <a:endParaRPr dirty="0">
              <a:cs typeface="Verdana"/>
            </a:endParaRPr>
          </a:p>
          <a:p>
            <a:pPr marL="237079" indent="-229035">
              <a:buFont typeface="Arial MT"/>
              <a:buChar char="•"/>
              <a:tabLst>
                <a:tab pos="237079" algn="l"/>
                <a:tab pos="237502" algn="l"/>
              </a:tabLst>
            </a:pPr>
            <a:r>
              <a:rPr spc="-203" dirty="0">
                <a:cs typeface="Verdana"/>
              </a:rPr>
              <a:t>в</a:t>
            </a:r>
            <a:r>
              <a:rPr spc="-120" dirty="0">
                <a:cs typeface="Verdana"/>
              </a:rPr>
              <a:t> </a:t>
            </a:r>
            <a:r>
              <a:rPr spc="-7" dirty="0">
                <a:cs typeface="Verdana"/>
              </a:rPr>
              <a:t>случае</a:t>
            </a:r>
            <a:r>
              <a:rPr spc="-130" dirty="0">
                <a:cs typeface="Verdana"/>
              </a:rPr>
              <a:t> </a:t>
            </a:r>
            <a:r>
              <a:rPr b="1" spc="-40" dirty="0">
                <a:cs typeface="Tahoma"/>
              </a:rPr>
              <a:t>удалени</a:t>
            </a:r>
            <a:r>
              <a:rPr b="1" spc="-37" dirty="0">
                <a:cs typeface="Tahoma"/>
              </a:rPr>
              <a:t>я</a:t>
            </a:r>
            <a:r>
              <a:rPr b="1" spc="-23" dirty="0">
                <a:cs typeface="Tahoma"/>
              </a:rPr>
              <a:t> </a:t>
            </a:r>
            <a:r>
              <a:rPr b="1" dirty="0">
                <a:cs typeface="Tahoma"/>
              </a:rPr>
              <a:t>участника</a:t>
            </a:r>
            <a:endParaRPr dirty="0">
              <a:cs typeface="Tahoma"/>
            </a:endParaRPr>
          </a:p>
          <a:p>
            <a:pPr marL="237079" marR="3387"/>
            <a:r>
              <a:rPr spc="-3" dirty="0">
                <a:cs typeface="Verdana"/>
              </a:rPr>
              <a:t>организ</a:t>
            </a:r>
            <a:r>
              <a:rPr dirty="0">
                <a:cs typeface="Verdana"/>
              </a:rPr>
              <a:t>а</a:t>
            </a:r>
            <a:r>
              <a:rPr spc="-7" dirty="0">
                <a:cs typeface="Verdana"/>
              </a:rPr>
              <a:t>тор</a:t>
            </a:r>
            <a:r>
              <a:rPr spc="-120" dirty="0">
                <a:cs typeface="Verdana"/>
              </a:rPr>
              <a:t> </a:t>
            </a:r>
            <a:r>
              <a:rPr spc="173" dirty="0">
                <a:cs typeface="Verdana"/>
              </a:rPr>
              <a:t>с</a:t>
            </a:r>
            <a:r>
              <a:rPr spc="-23" dirty="0">
                <a:cs typeface="Verdana"/>
              </a:rPr>
              <a:t>т</a:t>
            </a:r>
            <a:r>
              <a:rPr spc="-27" dirty="0">
                <a:cs typeface="Verdana"/>
              </a:rPr>
              <a:t>а</a:t>
            </a:r>
            <a:r>
              <a:rPr spc="-143" dirty="0">
                <a:cs typeface="Verdana"/>
              </a:rPr>
              <a:t>вит</a:t>
            </a:r>
            <a:r>
              <a:rPr spc="-130" dirty="0">
                <a:cs typeface="Verdana"/>
              </a:rPr>
              <a:t> </a:t>
            </a:r>
            <a:r>
              <a:rPr spc="67" dirty="0">
                <a:cs typeface="Verdana"/>
              </a:rPr>
              <a:t>отм</a:t>
            </a:r>
            <a:r>
              <a:rPr spc="70" dirty="0">
                <a:cs typeface="Verdana"/>
              </a:rPr>
              <a:t>е</a:t>
            </a:r>
            <a:r>
              <a:rPr spc="-140" dirty="0">
                <a:cs typeface="Verdana"/>
              </a:rPr>
              <a:t>тку</a:t>
            </a:r>
            <a:r>
              <a:rPr spc="-120" dirty="0">
                <a:cs typeface="Verdana"/>
              </a:rPr>
              <a:t> </a:t>
            </a:r>
            <a:r>
              <a:rPr spc="-203" dirty="0">
                <a:cs typeface="Verdana"/>
              </a:rPr>
              <a:t>в</a:t>
            </a:r>
            <a:r>
              <a:rPr spc="-117" dirty="0">
                <a:cs typeface="Verdana"/>
              </a:rPr>
              <a:t> </a:t>
            </a:r>
            <a:r>
              <a:rPr spc="-103" dirty="0">
                <a:solidFill>
                  <a:srgbClr val="3BA7B6"/>
                </a:solidFill>
                <a:cs typeface="Verdana"/>
              </a:rPr>
              <a:t>Б</a:t>
            </a:r>
            <a:r>
              <a:rPr spc="-97" dirty="0">
                <a:solidFill>
                  <a:srgbClr val="3BA7B6"/>
                </a:solidFill>
                <a:cs typeface="Verdana"/>
              </a:rPr>
              <a:t>Р</a:t>
            </a:r>
            <a:r>
              <a:rPr spc="-30" dirty="0">
                <a:cs typeface="Verdana"/>
              </a:rPr>
              <a:t>/</a:t>
            </a:r>
            <a:r>
              <a:rPr spc="-120" dirty="0">
                <a:cs typeface="Verdana"/>
              </a:rPr>
              <a:t> </a:t>
            </a:r>
            <a:r>
              <a:rPr spc="37" dirty="0">
                <a:solidFill>
                  <a:srgbClr val="857EBA"/>
                </a:solidFill>
                <a:cs typeface="Verdana"/>
              </a:rPr>
              <a:t>бл</a:t>
            </a:r>
            <a:r>
              <a:rPr spc="40" dirty="0">
                <a:solidFill>
                  <a:srgbClr val="857EBA"/>
                </a:solidFill>
                <a:cs typeface="Verdana"/>
              </a:rPr>
              <a:t>а</a:t>
            </a:r>
            <a:r>
              <a:rPr spc="-37" dirty="0">
                <a:solidFill>
                  <a:srgbClr val="857EBA"/>
                </a:solidFill>
                <a:cs typeface="Verdana"/>
              </a:rPr>
              <a:t>нке  участника</a:t>
            </a:r>
            <a:endParaRPr dirty="0"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53200" y="2311400"/>
            <a:ext cx="4679950" cy="24384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 txBox="1"/>
          <p:nvPr/>
        </p:nvSpPr>
        <p:spPr>
          <a:xfrm>
            <a:off x="6606286" y="2329773"/>
            <a:ext cx="4533477" cy="250154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37079" marR="181196" indent="-228611">
              <a:spcBef>
                <a:spcPts val="67"/>
              </a:spcBef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pc="-43" dirty="0">
                <a:cs typeface="Verdana"/>
              </a:rPr>
              <a:t>Причин</a:t>
            </a:r>
            <a:r>
              <a:rPr spc="-37" dirty="0">
                <a:cs typeface="Verdana"/>
              </a:rPr>
              <a:t>а</a:t>
            </a:r>
            <a:r>
              <a:rPr spc="-127" dirty="0">
                <a:cs typeface="Verdana"/>
              </a:rPr>
              <a:t> </a:t>
            </a:r>
            <a:r>
              <a:rPr spc="-220" dirty="0">
                <a:cs typeface="Verdana"/>
              </a:rPr>
              <a:t>–</a:t>
            </a:r>
            <a:r>
              <a:rPr spc="-123" dirty="0">
                <a:cs typeface="Verdana"/>
              </a:rPr>
              <a:t> </a:t>
            </a:r>
            <a:r>
              <a:rPr spc="147" dirty="0">
                <a:cs typeface="Verdana"/>
              </a:rPr>
              <a:t>со</a:t>
            </a:r>
            <a:r>
              <a:rPr spc="130" dirty="0">
                <a:cs typeface="Verdana"/>
              </a:rPr>
              <a:t>с</a:t>
            </a:r>
            <a:r>
              <a:rPr spc="-103" dirty="0">
                <a:cs typeface="Verdana"/>
              </a:rPr>
              <a:t>тоя</a:t>
            </a:r>
            <a:r>
              <a:rPr spc="-110" dirty="0">
                <a:cs typeface="Verdana"/>
              </a:rPr>
              <a:t>н</a:t>
            </a:r>
            <a:r>
              <a:rPr spc="20" dirty="0">
                <a:cs typeface="Verdana"/>
              </a:rPr>
              <a:t>и</a:t>
            </a:r>
            <a:r>
              <a:rPr spc="23" dirty="0">
                <a:cs typeface="Verdana"/>
              </a:rPr>
              <a:t>е</a:t>
            </a:r>
            <a:r>
              <a:rPr spc="-120" dirty="0">
                <a:cs typeface="Verdana"/>
              </a:rPr>
              <a:t> </a:t>
            </a:r>
            <a:r>
              <a:rPr spc="-160" dirty="0">
                <a:cs typeface="Verdana"/>
              </a:rPr>
              <a:t>з</a:t>
            </a:r>
            <a:r>
              <a:rPr spc="-57" dirty="0">
                <a:cs typeface="Verdana"/>
              </a:rPr>
              <a:t>доровья</a:t>
            </a:r>
            <a:r>
              <a:rPr spc="-133" dirty="0">
                <a:cs typeface="Verdana"/>
              </a:rPr>
              <a:t> </a:t>
            </a:r>
            <a:r>
              <a:rPr spc="-67" dirty="0">
                <a:cs typeface="Verdana"/>
              </a:rPr>
              <a:t>ил</a:t>
            </a:r>
            <a:r>
              <a:rPr spc="-63" dirty="0">
                <a:cs typeface="Verdana"/>
              </a:rPr>
              <a:t>и</a:t>
            </a:r>
            <a:r>
              <a:rPr spc="-120" dirty="0">
                <a:cs typeface="Verdana"/>
              </a:rPr>
              <a:t> </a:t>
            </a:r>
            <a:r>
              <a:rPr spc="-50" dirty="0">
                <a:cs typeface="Verdana"/>
              </a:rPr>
              <a:t>и</a:t>
            </a:r>
            <a:r>
              <a:rPr spc="-53" dirty="0">
                <a:cs typeface="Verdana"/>
              </a:rPr>
              <a:t>ные  </a:t>
            </a:r>
            <a:r>
              <a:rPr spc="-67" dirty="0">
                <a:cs typeface="Verdana"/>
              </a:rPr>
              <a:t>объекти</a:t>
            </a:r>
            <a:r>
              <a:rPr spc="-63" dirty="0">
                <a:cs typeface="Verdana"/>
              </a:rPr>
              <a:t>в</a:t>
            </a:r>
            <a:r>
              <a:rPr spc="-67" dirty="0">
                <a:cs typeface="Verdana"/>
              </a:rPr>
              <a:t>ны</a:t>
            </a:r>
            <a:r>
              <a:rPr spc="-53" dirty="0">
                <a:cs typeface="Verdana"/>
              </a:rPr>
              <a:t>е</a:t>
            </a:r>
            <a:r>
              <a:rPr spc="-120" dirty="0">
                <a:cs typeface="Verdana"/>
              </a:rPr>
              <a:t> </a:t>
            </a:r>
            <a:r>
              <a:rPr spc="-83" dirty="0">
                <a:cs typeface="Verdana"/>
              </a:rPr>
              <a:t>причины</a:t>
            </a:r>
            <a:endParaRPr dirty="0">
              <a:cs typeface="Verdana"/>
            </a:endParaRPr>
          </a:p>
          <a:p>
            <a:pPr marL="237079" marR="3387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pc="-17" dirty="0">
                <a:cs typeface="Verdana"/>
              </a:rPr>
              <a:t>Организаторы </a:t>
            </a:r>
            <a:r>
              <a:rPr spc="7" dirty="0">
                <a:cs typeface="Verdana"/>
              </a:rPr>
              <a:t>сопровождают </a:t>
            </a:r>
            <a:r>
              <a:rPr spc="-37" dirty="0">
                <a:cs typeface="Verdana"/>
              </a:rPr>
              <a:t>участника </a:t>
            </a:r>
            <a:r>
              <a:rPr spc="-33" dirty="0">
                <a:cs typeface="Verdana"/>
              </a:rPr>
              <a:t> </a:t>
            </a:r>
            <a:r>
              <a:rPr spc="-147" dirty="0">
                <a:cs typeface="Verdana"/>
              </a:rPr>
              <a:t>к</a:t>
            </a:r>
            <a:r>
              <a:rPr spc="-127" dirty="0">
                <a:cs typeface="Verdana"/>
              </a:rPr>
              <a:t> </a:t>
            </a:r>
            <a:r>
              <a:rPr spc="70" dirty="0">
                <a:cs typeface="Verdana"/>
              </a:rPr>
              <a:t>медрабо</a:t>
            </a:r>
            <a:r>
              <a:rPr spc="60" dirty="0">
                <a:cs typeface="Verdana"/>
              </a:rPr>
              <a:t>т</a:t>
            </a:r>
            <a:r>
              <a:rPr spc="-90" dirty="0">
                <a:cs typeface="Verdana"/>
              </a:rPr>
              <a:t>ник</a:t>
            </a:r>
            <a:r>
              <a:rPr spc="-83" dirty="0">
                <a:cs typeface="Verdana"/>
              </a:rPr>
              <a:t>у</a:t>
            </a:r>
            <a:r>
              <a:rPr spc="-127" dirty="0">
                <a:cs typeface="Verdana"/>
              </a:rPr>
              <a:t> </a:t>
            </a:r>
            <a:r>
              <a:rPr spc="-40" dirty="0">
                <a:cs typeface="Verdana"/>
              </a:rPr>
              <a:t>и</a:t>
            </a:r>
            <a:r>
              <a:rPr spc="-127" dirty="0">
                <a:cs typeface="Verdana"/>
              </a:rPr>
              <a:t> </a:t>
            </a:r>
            <a:r>
              <a:rPr spc="-17" dirty="0">
                <a:cs typeface="Verdana"/>
              </a:rPr>
              <a:t>приглашаю</a:t>
            </a:r>
            <a:r>
              <a:rPr spc="-10" dirty="0">
                <a:cs typeface="Verdana"/>
              </a:rPr>
              <a:t>т</a:t>
            </a:r>
            <a:r>
              <a:rPr spc="-117" dirty="0">
                <a:cs typeface="Verdana"/>
              </a:rPr>
              <a:t> </a:t>
            </a:r>
            <a:r>
              <a:rPr spc="-80" dirty="0">
                <a:cs typeface="Verdana"/>
              </a:rPr>
              <a:t>член</a:t>
            </a:r>
            <a:r>
              <a:rPr spc="130" dirty="0">
                <a:cs typeface="Verdana"/>
              </a:rPr>
              <a:t>а</a:t>
            </a:r>
            <a:r>
              <a:rPr spc="-130" dirty="0">
                <a:cs typeface="Verdana"/>
              </a:rPr>
              <a:t> </a:t>
            </a:r>
            <a:r>
              <a:rPr spc="-53" dirty="0">
                <a:cs typeface="Verdana"/>
              </a:rPr>
              <a:t>ГЭК</a:t>
            </a:r>
            <a:endParaRPr dirty="0">
              <a:cs typeface="Verdana"/>
            </a:endParaRPr>
          </a:p>
          <a:p>
            <a:pPr marL="237079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pc="-27" dirty="0">
                <a:cs typeface="Verdana"/>
              </a:rPr>
              <a:t>Составляет</a:t>
            </a:r>
            <a:r>
              <a:rPr spc="-33" dirty="0">
                <a:cs typeface="Verdana"/>
              </a:rPr>
              <a:t>ся</a:t>
            </a:r>
            <a:r>
              <a:rPr spc="-143" dirty="0">
                <a:cs typeface="Verdana"/>
              </a:rPr>
              <a:t> </a:t>
            </a:r>
            <a:r>
              <a:rPr spc="-73" dirty="0">
                <a:cs typeface="Verdana"/>
              </a:rPr>
              <a:t>ак</a:t>
            </a:r>
            <a:r>
              <a:rPr spc="-57" dirty="0">
                <a:cs typeface="Verdana"/>
              </a:rPr>
              <a:t>т</a:t>
            </a:r>
            <a:r>
              <a:rPr spc="-120" dirty="0">
                <a:cs typeface="Verdana"/>
              </a:rPr>
              <a:t> </a:t>
            </a:r>
            <a:r>
              <a:rPr spc="-203" dirty="0">
                <a:cs typeface="Verdana"/>
              </a:rPr>
              <a:t>в</a:t>
            </a:r>
            <a:r>
              <a:rPr spc="-117" dirty="0">
                <a:cs typeface="Verdana"/>
              </a:rPr>
              <a:t> </a:t>
            </a:r>
            <a:r>
              <a:rPr spc="-130" dirty="0">
                <a:cs typeface="Verdana"/>
              </a:rPr>
              <a:t>2</a:t>
            </a:r>
            <a:r>
              <a:rPr spc="-123" dirty="0">
                <a:cs typeface="Verdana"/>
              </a:rPr>
              <a:t> </a:t>
            </a:r>
            <a:r>
              <a:rPr dirty="0">
                <a:cs typeface="Verdana"/>
              </a:rPr>
              <a:t>э</a:t>
            </a:r>
            <a:r>
              <a:rPr spc="-7" dirty="0">
                <a:cs typeface="Verdana"/>
              </a:rPr>
              <a:t>к</a:t>
            </a:r>
            <a:r>
              <a:rPr spc="-17" dirty="0">
                <a:cs typeface="Verdana"/>
              </a:rPr>
              <a:t>земплярах</a:t>
            </a:r>
            <a:r>
              <a:rPr spc="-140" dirty="0">
                <a:cs typeface="Verdana"/>
              </a:rPr>
              <a:t> </a:t>
            </a:r>
            <a:r>
              <a:rPr spc="-7" dirty="0">
                <a:cs typeface="Verdana"/>
              </a:rPr>
              <a:t>при</a:t>
            </a:r>
            <a:endParaRPr dirty="0">
              <a:cs typeface="Verdana"/>
            </a:endParaRPr>
          </a:p>
          <a:p>
            <a:pPr marL="237079" marR="718009"/>
            <a:r>
              <a:rPr spc="27" dirty="0">
                <a:cs typeface="Verdana"/>
              </a:rPr>
              <a:t>со</a:t>
            </a:r>
            <a:r>
              <a:rPr spc="17" dirty="0">
                <a:cs typeface="Verdana"/>
              </a:rPr>
              <a:t>г</a:t>
            </a:r>
            <a:r>
              <a:rPr spc="7" dirty="0">
                <a:cs typeface="Verdana"/>
              </a:rPr>
              <a:t>л</a:t>
            </a:r>
            <a:r>
              <a:rPr spc="10" dirty="0">
                <a:cs typeface="Verdana"/>
              </a:rPr>
              <a:t>а</a:t>
            </a:r>
            <a:r>
              <a:rPr spc="63" dirty="0">
                <a:cs typeface="Verdana"/>
              </a:rPr>
              <a:t>с</a:t>
            </a:r>
            <a:r>
              <a:rPr spc="70" dirty="0">
                <a:cs typeface="Verdana"/>
              </a:rPr>
              <a:t>и</a:t>
            </a:r>
            <a:r>
              <a:rPr spc="-40" dirty="0">
                <a:cs typeface="Verdana"/>
              </a:rPr>
              <a:t>и</a:t>
            </a:r>
            <a:r>
              <a:rPr spc="-133" dirty="0">
                <a:cs typeface="Verdana"/>
              </a:rPr>
              <a:t> </a:t>
            </a:r>
            <a:r>
              <a:rPr spc="-70" dirty="0">
                <a:cs typeface="Verdana"/>
              </a:rPr>
              <a:t>уч</a:t>
            </a:r>
            <a:r>
              <a:rPr spc="-67" dirty="0">
                <a:cs typeface="Verdana"/>
              </a:rPr>
              <a:t>а</a:t>
            </a:r>
            <a:r>
              <a:rPr spc="-20" dirty="0">
                <a:cs typeface="Verdana"/>
              </a:rPr>
              <a:t>стника</a:t>
            </a:r>
            <a:r>
              <a:rPr spc="-130" dirty="0">
                <a:cs typeface="Verdana"/>
              </a:rPr>
              <a:t> </a:t>
            </a:r>
            <a:r>
              <a:rPr spc="30" dirty="0">
                <a:cs typeface="Verdana"/>
              </a:rPr>
              <a:t>н</a:t>
            </a:r>
            <a:r>
              <a:rPr spc="33" dirty="0">
                <a:cs typeface="Verdana"/>
              </a:rPr>
              <a:t>а</a:t>
            </a:r>
            <a:r>
              <a:rPr spc="-117" dirty="0">
                <a:cs typeface="Verdana"/>
              </a:rPr>
              <a:t> </a:t>
            </a:r>
            <a:r>
              <a:rPr spc="80" dirty="0">
                <a:cs typeface="Verdana"/>
              </a:rPr>
              <a:t>до</a:t>
            </a:r>
            <a:r>
              <a:rPr spc="60" dirty="0">
                <a:cs typeface="Verdana"/>
              </a:rPr>
              <a:t>с</a:t>
            </a:r>
            <a:r>
              <a:rPr dirty="0">
                <a:cs typeface="Verdana"/>
              </a:rPr>
              <a:t>рочное  </a:t>
            </a:r>
            <a:r>
              <a:rPr spc="13" dirty="0">
                <a:cs typeface="Verdana"/>
              </a:rPr>
              <a:t>завершение</a:t>
            </a:r>
            <a:endParaRPr dirty="0">
              <a:cs typeface="Verdana"/>
            </a:endParaRPr>
          </a:p>
          <a:p>
            <a:pPr marL="237079" marR="82554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pc="-3" dirty="0">
                <a:cs typeface="Verdana"/>
              </a:rPr>
              <a:t>организ</a:t>
            </a:r>
            <a:r>
              <a:rPr dirty="0">
                <a:cs typeface="Verdana"/>
              </a:rPr>
              <a:t>а</a:t>
            </a:r>
            <a:r>
              <a:rPr spc="-7" dirty="0">
                <a:cs typeface="Verdana"/>
              </a:rPr>
              <a:t>тор</a:t>
            </a:r>
            <a:r>
              <a:rPr spc="-120" dirty="0">
                <a:cs typeface="Verdana"/>
              </a:rPr>
              <a:t> </a:t>
            </a:r>
            <a:r>
              <a:rPr spc="173" dirty="0">
                <a:cs typeface="Verdana"/>
              </a:rPr>
              <a:t>с</a:t>
            </a:r>
            <a:r>
              <a:rPr spc="-23" dirty="0">
                <a:cs typeface="Verdana"/>
              </a:rPr>
              <a:t>т</a:t>
            </a:r>
            <a:r>
              <a:rPr spc="-27" dirty="0">
                <a:cs typeface="Verdana"/>
              </a:rPr>
              <a:t>а</a:t>
            </a:r>
            <a:r>
              <a:rPr spc="-143" dirty="0">
                <a:cs typeface="Verdana"/>
              </a:rPr>
              <a:t>вит</a:t>
            </a:r>
            <a:r>
              <a:rPr spc="-130" dirty="0">
                <a:cs typeface="Verdana"/>
              </a:rPr>
              <a:t> </a:t>
            </a:r>
            <a:r>
              <a:rPr spc="67" dirty="0">
                <a:cs typeface="Verdana"/>
              </a:rPr>
              <a:t>отм</a:t>
            </a:r>
            <a:r>
              <a:rPr spc="70" dirty="0">
                <a:cs typeface="Verdana"/>
              </a:rPr>
              <a:t>е</a:t>
            </a:r>
            <a:r>
              <a:rPr spc="-140" dirty="0">
                <a:cs typeface="Verdana"/>
              </a:rPr>
              <a:t>тку</a:t>
            </a:r>
            <a:r>
              <a:rPr spc="-120" dirty="0">
                <a:cs typeface="Verdana"/>
              </a:rPr>
              <a:t> </a:t>
            </a:r>
            <a:r>
              <a:rPr spc="-203" dirty="0">
                <a:cs typeface="Verdana"/>
              </a:rPr>
              <a:t>в</a:t>
            </a:r>
            <a:r>
              <a:rPr spc="-117" dirty="0">
                <a:cs typeface="Verdana"/>
              </a:rPr>
              <a:t> </a:t>
            </a:r>
            <a:r>
              <a:rPr spc="-103" dirty="0">
                <a:solidFill>
                  <a:srgbClr val="3BA7B6"/>
                </a:solidFill>
                <a:cs typeface="Verdana"/>
              </a:rPr>
              <a:t>Б</a:t>
            </a:r>
            <a:r>
              <a:rPr spc="-97" dirty="0">
                <a:solidFill>
                  <a:srgbClr val="3BA7B6"/>
                </a:solidFill>
                <a:cs typeface="Verdana"/>
              </a:rPr>
              <a:t>Р</a:t>
            </a:r>
            <a:r>
              <a:rPr spc="-30" dirty="0">
                <a:cs typeface="Verdana"/>
              </a:rPr>
              <a:t>/</a:t>
            </a:r>
            <a:r>
              <a:rPr spc="-120" dirty="0">
                <a:cs typeface="Verdana"/>
              </a:rPr>
              <a:t> </a:t>
            </a:r>
            <a:r>
              <a:rPr spc="37" dirty="0">
                <a:solidFill>
                  <a:srgbClr val="857EBA"/>
                </a:solidFill>
                <a:cs typeface="Verdana"/>
              </a:rPr>
              <a:t>бл</a:t>
            </a:r>
            <a:r>
              <a:rPr spc="40" dirty="0">
                <a:solidFill>
                  <a:srgbClr val="857EBA"/>
                </a:solidFill>
                <a:cs typeface="Verdana"/>
              </a:rPr>
              <a:t>а</a:t>
            </a:r>
            <a:r>
              <a:rPr spc="-37" dirty="0">
                <a:solidFill>
                  <a:srgbClr val="857EBA"/>
                </a:solidFill>
                <a:cs typeface="Verdana"/>
              </a:rPr>
              <a:t>нке  участника</a:t>
            </a:r>
            <a:endParaRPr dirty="0"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1480" y="5955822"/>
            <a:ext cx="5130800" cy="720283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wrap="square" lIns="0" tIns="73237" rIns="0" bIns="0" rtlCol="0">
            <a:spAutoFit/>
          </a:bodyPr>
          <a:lstStyle/>
          <a:p>
            <a:pPr marL="105415" marR="99065" algn="ctr">
              <a:spcBef>
                <a:spcPts val="577"/>
              </a:spcBef>
            </a:pPr>
            <a:r>
              <a:rPr sz="1400" spc="-67" dirty="0">
                <a:cs typeface="Verdana"/>
              </a:rPr>
              <a:t>Акт</a:t>
            </a:r>
            <a:r>
              <a:rPr sz="1400" spc="-107" dirty="0">
                <a:cs typeface="Verdana"/>
              </a:rPr>
              <a:t> </a:t>
            </a:r>
            <a:r>
              <a:rPr sz="1400" spc="63" dirty="0">
                <a:cs typeface="Verdana"/>
              </a:rPr>
              <a:t>о</a:t>
            </a:r>
            <a:r>
              <a:rPr sz="1400" spc="-97" dirty="0">
                <a:cs typeface="Verdana"/>
              </a:rPr>
              <a:t> </a:t>
            </a:r>
            <a:r>
              <a:rPr sz="1400" spc="40" dirty="0">
                <a:cs typeface="Verdana"/>
              </a:rPr>
              <a:t>досрочном</a:t>
            </a:r>
            <a:r>
              <a:rPr sz="1400" spc="-90" dirty="0">
                <a:cs typeface="Verdana"/>
              </a:rPr>
              <a:t> </a:t>
            </a:r>
            <a:r>
              <a:rPr sz="1400" dirty="0">
                <a:cs typeface="Verdana"/>
              </a:rPr>
              <a:t>завершении</a:t>
            </a:r>
            <a:r>
              <a:rPr sz="1400" spc="-120" dirty="0">
                <a:cs typeface="Verdana"/>
              </a:rPr>
              <a:t> </a:t>
            </a:r>
            <a:r>
              <a:rPr sz="1400" spc="43" dirty="0">
                <a:cs typeface="Verdana"/>
              </a:rPr>
              <a:t>экзамена</a:t>
            </a:r>
            <a:r>
              <a:rPr sz="1400" spc="-120" dirty="0">
                <a:cs typeface="Verdana"/>
              </a:rPr>
              <a:t> </a:t>
            </a:r>
            <a:r>
              <a:rPr sz="1400" spc="7" dirty="0">
                <a:cs typeface="Verdana"/>
              </a:rPr>
              <a:t>по</a:t>
            </a:r>
            <a:r>
              <a:rPr sz="1400" spc="-93" dirty="0">
                <a:cs typeface="Verdana"/>
              </a:rPr>
              <a:t> </a:t>
            </a:r>
            <a:r>
              <a:rPr sz="1400" spc="-37" dirty="0">
                <a:cs typeface="Verdana"/>
              </a:rPr>
              <a:t>объективным </a:t>
            </a:r>
            <a:r>
              <a:rPr sz="1400" spc="-460" dirty="0">
                <a:cs typeface="Verdana"/>
              </a:rPr>
              <a:t> </a:t>
            </a:r>
            <a:r>
              <a:rPr sz="1400" spc="7" dirty="0">
                <a:cs typeface="Verdana"/>
              </a:rPr>
              <a:t>причина</a:t>
            </a:r>
            <a:r>
              <a:rPr sz="1400" spc="10" dirty="0">
                <a:cs typeface="Verdana"/>
              </a:rPr>
              <a:t>м</a:t>
            </a:r>
            <a:r>
              <a:rPr sz="1400" spc="-107" dirty="0">
                <a:cs typeface="Verdana"/>
              </a:rPr>
              <a:t> </a:t>
            </a:r>
            <a:r>
              <a:rPr sz="1400" b="1" spc="-67" dirty="0">
                <a:cs typeface="Tahoma"/>
              </a:rPr>
              <a:t>являе</a:t>
            </a:r>
            <a:r>
              <a:rPr sz="1400" b="1" spc="-63" dirty="0">
                <a:cs typeface="Tahoma"/>
              </a:rPr>
              <a:t>т</a:t>
            </a:r>
            <a:r>
              <a:rPr sz="1400" b="1" spc="10" dirty="0">
                <a:cs typeface="Tahoma"/>
              </a:rPr>
              <a:t>с</a:t>
            </a:r>
            <a:r>
              <a:rPr sz="1400" b="1" spc="17" dirty="0">
                <a:cs typeface="Tahoma"/>
              </a:rPr>
              <a:t>я</a:t>
            </a:r>
            <a:r>
              <a:rPr sz="1400" b="1" spc="-33" dirty="0">
                <a:cs typeface="Tahoma"/>
              </a:rPr>
              <a:t> </a:t>
            </a:r>
            <a:r>
              <a:rPr sz="1400" b="1" spc="7" dirty="0">
                <a:cs typeface="Tahoma"/>
              </a:rPr>
              <a:t>основа</a:t>
            </a:r>
            <a:r>
              <a:rPr sz="1400" b="1" spc="3" dirty="0">
                <a:cs typeface="Tahoma"/>
              </a:rPr>
              <a:t>н</a:t>
            </a:r>
            <a:r>
              <a:rPr sz="1400" b="1" spc="7" dirty="0">
                <a:cs typeface="Tahoma"/>
              </a:rPr>
              <a:t>ие</a:t>
            </a:r>
            <a:r>
              <a:rPr sz="1400" b="1" spc="10" dirty="0">
                <a:cs typeface="Tahoma"/>
              </a:rPr>
              <a:t>м</a:t>
            </a:r>
            <a:r>
              <a:rPr sz="1400" b="1" spc="-37" dirty="0">
                <a:cs typeface="Tahoma"/>
              </a:rPr>
              <a:t> </a:t>
            </a:r>
            <a:r>
              <a:rPr sz="1400" spc="-107" dirty="0">
                <a:cs typeface="Verdana"/>
              </a:rPr>
              <a:t>для</a:t>
            </a:r>
            <a:r>
              <a:rPr sz="1400" spc="-110" dirty="0">
                <a:cs typeface="Verdana"/>
              </a:rPr>
              <a:t> </a:t>
            </a:r>
            <a:r>
              <a:rPr sz="1400" spc="-53" dirty="0">
                <a:cs typeface="Verdana"/>
              </a:rPr>
              <a:t>повт</a:t>
            </a:r>
            <a:r>
              <a:rPr sz="1400" spc="-60" dirty="0">
                <a:cs typeface="Verdana"/>
              </a:rPr>
              <a:t>о</a:t>
            </a:r>
            <a:r>
              <a:rPr sz="1400" spc="-3" dirty="0">
                <a:cs typeface="Verdana"/>
              </a:rPr>
              <a:t>рног</a:t>
            </a:r>
            <a:r>
              <a:rPr sz="1400" dirty="0">
                <a:cs typeface="Verdana"/>
              </a:rPr>
              <a:t>о</a:t>
            </a:r>
            <a:r>
              <a:rPr sz="1400" spc="-103" dirty="0">
                <a:cs typeface="Verdana"/>
              </a:rPr>
              <a:t> </a:t>
            </a:r>
            <a:r>
              <a:rPr sz="1400" spc="-20" dirty="0">
                <a:cs typeface="Verdana"/>
              </a:rPr>
              <a:t>доп</a:t>
            </a:r>
            <a:r>
              <a:rPr sz="1400" spc="-27" dirty="0">
                <a:cs typeface="Verdana"/>
              </a:rPr>
              <a:t>у</a:t>
            </a:r>
            <a:r>
              <a:rPr sz="1400" spc="40" dirty="0">
                <a:cs typeface="Verdana"/>
              </a:rPr>
              <a:t>ска  </a:t>
            </a:r>
            <a:r>
              <a:rPr sz="1400" spc="-50" dirty="0">
                <a:cs typeface="Verdana"/>
              </a:rPr>
              <a:t>таког</a:t>
            </a:r>
            <a:r>
              <a:rPr sz="1400" spc="63" dirty="0">
                <a:cs typeface="Verdana"/>
              </a:rPr>
              <a:t>о</a:t>
            </a:r>
            <a:r>
              <a:rPr sz="1400" spc="-113" dirty="0">
                <a:cs typeface="Verdana"/>
              </a:rPr>
              <a:t> </a:t>
            </a:r>
            <a:r>
              <a:rPr sz="1400" spc="-80" dirty="0">
                <a:cs typeface="Verdana"/>
              </a:rPr>
              <a:t>у</a:t>
            </a:r>
            <a:r>
              <a:rPr sz="1400" spc="-43" dirty="0">
                <a:cs typeface="Verdana"/>
              </a:rPr>
              <a:t>ч</a:t>
            </a:r>
            <a:r>
              <a:rPr sz="1400" spc="-50" dirty="0">
                <a:cs typeface="Verdana"/>
              </a:rPr>
              <a:t>а</a:t>
            </a:r>
            <a:r>
              <a:rPr sz="1400" spc="-17" dirty="0">
                <a:cs typeface="Verdana"/>
              </a:rPr>
              <a:t>стника</a:t>
            </a:r>
            <a:r>
              <a:rPr sz="1400" spc="-107" dirty="0">
                <a:cs typeface="Verdana"/>
              </a:rPr>
              <a:t> </a:t>
            </a:r>
            <a:r>
              <a:rPr sz="1400" spc="-120" dirty="0">
                <a:cs typeface="Verdana"/>
              </a:rPr>
              <a:t>к</a:t>
            </a:r>
            <a:r>
              <a:rPr sz="1400" spc="-110" dirty="0">
                <a:cs typeface="Verdana"/>
              </a:rPr>
              <a:t> </a:t>
            </a:r>
            <a:r>
              <a:rPr sz="1400" spc="10" dirty="0">
                <a:cs typeface="Verdana"/>
              </a:rPr>
              <a:t>сда</a:t>
            </a:r>
            <a:r>
              <a:rPr sz="1400" spc="3" dirty="0">
                <a:cs typeface="Verdana"/>
              </a:rPr>
              <a:t>ч</a:t>
            </a:r>
            <a:r>
              <a:rPr sz="1400" spc="73" dirty="0">
                <a:cs typeface="Verdana"/>
              </a:rPr>
              <a:t>е</a:t>
            </a:r>
            <a:r>
              <a:rPr sz="1400" spc="-100" dirty="0">
                <a:cs typeface="Verdana"/>
              </a:rPr>
              <a:t> </a:t>
            </a:r>
            <a:r>
              <a:rPr sz="1400" spc="-47" dirty="0">
                <a:cs typeface="Verdana"/>
              </a:rPr>
              <a:t>эк</a:t>
            </a:r>
            <a:r>
              <a:rPr sz="1400" spc="-40" dirty="0">
                <a:cs typeface="Verdana"/>
              </a:rPr>
              <a:t>з</a:t>
            </a:r>
            <a:r>
              <a:rPr sz="1400" spc="143" dirty="0">
                <a:cs typeface="Verdana"/>
              </a:rPr>
              <a:t>ам</a:t>
            </a:r>
            <a:r>
              <a:rPr sz="1400" spc="136" dirty="0">
                <a:cs typeface="Verdana"/>
              </a:rPr>
              <a:t>е</a:t>
            </a:r>
            <a:r>
              <a:rPr sz="1400" spc="27" dirty="0">
                <a:cs typeface="Verdana"/>
              </a:rPr>
              <a:t>на</a:t>
            </a:r>
            <a:endParaRPr sz="1400" dirty="0"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5052" y="5039358"/>
            <a:ext cx="6781347" cy="813042"/>
          </a:xfrm>
          <a:prstGeom prst="rect">
            <a:avLst/>
          </a:prstGeom>
          <a:ln w="38100">
            <a:solidFill>
              <a:srgbClr val="8B8B8B"/>
            </a:solidFill>
          </a:ln>
        </p:spPr>
        <p:txBody>
          <a:bodyPr vert="horz" wrap="square" lIns="0" tIns="73659" rIns="0" bIns="0" rtlCol="0">
            <a:spAutoFit/>
          </a:bodyPr>
          <a:lstStyle/>
          <a:p>
            <a:pPr marL="1623988">
              <a:spcBef>
                <a:spcPts val="579"/>
              </a:spcBef>
            </a:pPr>
            <a:r>
              <a:rPr sz="1600" spc="70" dirty="0">
                <a:cs typeface="Verdana"/>
              </a:rPr>
              <a:t>А</a:t>
            </a:r>
            <a:r>
              <a:rPr sz="1600" spc="-147" dirty="0">
                <a:cs typeface="Verdana"/>
              </a:rPr>
              <a:t>кты</a:t>
            </a:r>
            <a:r>
              <a:rPr sz="1600" spc="-117" dirty="0">
                <a:cs typeface="Verdana"/>
              </a:rPr>
              <a:t> </a:t>
            </a:r>
            <a:r>
              <a:rPr sz="1600" spc="63" dirty="0">
                <a:cs typeface="Verdana"/>
              </a:rPr>
              <a:t>соста</a:t>
            </a:r>
            <a:r>
              <a:rPr sz="1600" spc="-97" dirty="0">
                <a:cs typeface="Verdana"/>
              </a:rPr>
              <a:t>вляются</a:t>
            </a:r>
            <a:r>
              <a:rPr sz="1600" spc="-110" dirty="0">
                <a:cs typeface="Verdana"/>
              </a:rPr>
              <a:t> </a:t>
            </a:r>
            <a:r>
              <a:rPr sz="1600" spc="-169" dirty="0">
                <a:cs typeface="Verdana"/>
              </a:rPr>
              <a:t>в</a:t>
            </a:r>
            <a:r>
              <a:rPr sz="1600" spc="-107" dirty="0">
                <a:cs typeface="Verdana"/>
              </a:rPr>
              <a:t> </a:t>
            </a:r>
            <a:r>
              <a:rPr sz="1600" b="1" spc="-37" dirty="0">
                <a:cs typeface="Tahoma"/>
              </a:rPr>
              <a:t>двух</a:t>
            </a:r>
            <a:r>
              <a:rPr sz="1600" b="1" spc="-20" dirty="0">
                <a:cs typeface="Tahoma"/>
              </a:rPr>
              <a:t> </a:t>
            </a:r>
            <a:r>
              <a:rPr sz="1600" spc="-17" dirty="0">
                <a:cs typeface="Verdana"/>
              </a:rPr>
              <a:t>экз</a:t>
            </a:r>
            <a:r>
              <a:rPr sz="1600" spc="-10" dirty="0">
                <a:cs typeface="Verdana"/>
              </a:rPr>
              <a:t>е</a:t>
            </a:r>
            <a:r>
              <a:rPr sz="1600" spc="37" dirty="0">
                <a:cs typeface="Verdana"/>
              </a:rPr>
              <a:t>мпл</a:t>
            </a:r>
            <a:r>
              <a:rPr sz="1600" spc="-80" dirty="0">
                <a:cs typeface="Verdana"/>
              </a:rPr>
              <a:t>ярах:</a:t>
            </a:r>
            <a:endParaRPr sz="1600" dirty="0">
              <a:cs typeface="Verdana"/>
            </a:endParaRPr>
          </a:p>
          <a:p>
            <a:pPr marL="2823775" indent="-229035">
              <a:buFont typeface="Arial MT"/>
              <a:buChar char="•"/>
              <a:tabLst>
                <a:tab pos="2823775" algn="l"/>
                <a:tab pos="2824198" algn="l"/>
              </a:tabLst>
            </a:pPr>
            <a:r>
              <a:rPr sz="1600" spc="-107" dirty="0">
                <a:cs typeface="Verdana"/>
              </a:rPr>
              <a:t>для</a:t>
            </a:r>
            <a:r>
              <a:rPr sz="1600" spc="-100" dirty="0">
                <a:cs typeface="Verdana"/>
              </a:rPr>
              <a:t> </a:t>
            </a:r>
            <a:r>
              <a:rPr sz="1600" spc="-80" dirty="0">
                <a:cs typeface="Verdana"/>
              </a:rPr>
              <a:t>у</a:t>
            </a:r>
            <a:r>
              <a:rPr sz="1600" spc="-43" dirty="0">
                <a:cs typeface="Verdana"/>
              </a:rPr>
              <a:t>ч</a:t>
            </a:r>
            <a:r>
              <a:rPr sz="1600" spc="-50" dirty="0">
                <a:cs typeface="Verdana"/>
              </a:rPr>
              <a:t>а</a:t>
            </a:r>
            <a:r>
              <a:rPr sz="1600" spc="-17" dirty="0">
                <a:cs typeface="Verdana"/>
              </a:rPr>
              <a:t>стника</a:t>
            </a:r>
            <a:endParaRPr sz="1600" dirty="0">
              <a:cs typeface="Verdana"/>
            </a:endParaRPr>
          </a:p>
          <a:p>
            <a:pPr marL="405150" indent="-229035">
              <a:buFont typeface="Arial MT"/>
              <a:buChar char="•"/>
              <a:tabLst>
                <a:tab pos="405150" algn="l"/>
                <a:tab pos="405574" algn="l"/>
              </a:tabLst>
            </a:pPr>
            <a:r>
              <a:rPr sz="1600" spc="-107" dirty="0">
                <a:cs typeface="Verdana"/>
              </a:rPr>
              <a:t>для</a:t>
            </a:r>
            <a:r>
              <a:rPr sz="1600" spc="-100" dirty="0">
                <a:cs typeface="Verdana"/>
              </a:rPr>
              <a:t> </a:t>
            </a:r>
            <a:r>
              <a:rPr sz="1600" spc="3" dirty="0">
                <a:cs typeface="Verdana"/>
              </a:rPr>
              <a:t>передачи</a:t>
            </a:r>
            <a:r>
              <a:rPr sz="1600" spc="-127" dirty="0">
                <a:cs typeface="Verdana"/>
              </a:rPr>
              <a:t> </a:t>
            </a:r>
            <a:r>
              <a:rPr sz="1600" spc="-157" dirty="0">
                <a:cs typeface="Verdana"/>
              </a:rPr>
              <a:t>(в</a:t>
            </a:r>
            <a:r>
              <a:rPr sz="1600" spc="-70" dirty="0">
                <a:cs typeface="Verdana"/>
              </a:rPr>
              <a:t> </a:t>
            </a:r>
            <a:r>
              <a:rPr sz="1600" spc="-80" dirty="0">
                <a:cs typeface="Verdana"/>
              </a:rPr>
              <a:t>тот</a:t>
            </a:r>
            <a:r>
              <a:rPr sz="1600" spc="-113" dirty="0">
                <a:cs typeface="Verdana"/>
              </a:rPr>
              <a:t> </a:t>
            </a:r>
            <a:r>
              <a:rPr sz="1600" spc="17" dirty="0">
                <a:cs typeface="Verdana"/>
              </a:rPr>
              <a:t>же</a:t>
            </a:r>
            <a:r>
              <a:rPr sz="1600" spc="-110" dirty="0">
                <a:cs typeface="Verdana"/>
              </a:rPr>
              <a:t> </a:t>
            </a:r>
            <a:r>
              <a:rPr sz="1600" spc="-50" dirty="0">
                <a:cs typeface="Verdana"/>
              </a:rPr>
              <a:t>день)</a:t>
            </a:r>
            <a:r>
              <a:rPr sz="1600" spc="-110" dirty="0">
                <a:cs typeface="Verdana"/>
              </a:rPr>
              <a:t> </a:t>
            </a:r>
            <a:r>
              <a:rPr sz="1600" spc="-169" dirty="0">
                <a:cs typeface="Verdana"/>
              </a:rPr>
              <a:t>в</a:t>
            </a:r>
            <a:r>
              <a:rPr sz="1600" spc="-100" dirty="0">
                <a:cs typeface="Verdana"/>
              </a:rPr>
              <a:t> </a:t>
            </a:r>
            <a:r>
              <a:rPr sz="1600" spc="-43" dirty="0">
                <a:cs typeface="Verdana"/>
              </a:rPr>
              <a:t>ГЭК</a:t>
            </a:r>
            <a:r>
              <a:rPr sz="1600" spc="-107" dirty="0">
                <a:cs typeface="Verdana"/>
              </a:rPr>
              <a:t> </a:t>
            </a:r>
            <a:r>
              <a:rPr sz="1600" spc="150" dirty="0">
                <a:cs typeface="Verdana"/>
              </a:rPr>
              <a:t>с</a:t>
            </a:r>
            <a:r>
              <a:rPr sz="1600" spc="-93" dirty="0">
                <a:cs typeface="Verdana"/>
              </a:rPr>
              <a:t> </a:t>
            </a:r>
            <a:r>
              <a:rPr sz="1600" spc="20" dirty="0">
                <a:cs typeface="Verdana"/>
              </a:rPr>
              <a:t>последующей</a:t>
            </a:r>
            <a:r>
              <a:rPr sz="1600" spc="-117" dirty="0">
                <a:cs typeface="Verdana"/>
              </a:rPr>
              <a:t> </a:t>
            </a:r>
            <a:r>
              <a:rPr sz="1600" spc="10" dirty="0">
                <a:cs typeface="Verdana"/>
              </a:rPr>
              <a:t>передачей</a:t>
            </a:r>
            <a:r>
              <a:rPr sz="1600" spc="-117" dirty="0">
                <a:cs typeface="Verdana"/>
              </a:rPr>
              <a:t> </a:t>
            </a:r>
            <a:r>
              <a:rPr sz="1600" spc="-169" dirty="0">
                <a:cs typeface="Verdana"/>
              </a:rPr>
              <a:t>в</a:t>
            </a:r>
            <a:r>
              <a:rPr sz="1600" spc="-97" dirty="0">
                <a:cs typeface="Verdana"/>
              </a:rPr>
              <a:t> </a:t>
            </a:r>
            <a:r>
              <a:rPr sz="1600" dirty="0">
                <a:cs typeface="Verdana"/>
              </a:rPr>
              <a:t>РЦОИ</a:t>
            </a: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4CFCAABC-FEB7-6BB5-6E50-803CA4FF9295}"/>
              </a:ext>
            </a:extLst>
          </p:cNvPr>
          <p:cNvSpPr txBox="1"/>
          <p:nvPr/>
        </p:nvSpPr>
        <p:spPr>
          <a:xfrm>
            <a:off x="609600" y="381000"/>
            <a:ext cx="11125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003876"/>
                </a:solidFill>
                <a:cs typeface="Tahoma"/>
              </a:rPr>
              <a:t>Действия работников при удалении и досрочном завершении</a:t>
            </a:r>
            <a:endParaRPr sz="2800" dirty="0"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533400"/>
            <a:ext cx="5867400" cy="2308324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wrap="square">
            <a:spAutoFit/>
          </a:bodyPr>
          <a:lstStyle/>
          <a:p>
            <a:pPr marL="464184" marR="459740" indent="252729" algn="ctr">
              <a:lnSpc>
                <a:spcPct val="100000"/>
              </a:lnSpc>
              <a:spcBef>
                <a:spcPts val="1290"/>
              </a:spcBef>
            </a:pPr>
            <a:r>
              <a:rPr lang="ru-RU" b="1" spc="-5" dirty="0">
                <a:solidFill>
                  <a:srgbClr val="1F487C"/>
                </a:solidFill>
                <a:cs typeface="Times New Roman"/>
              </a:rPr>
              <a:t>Приказ Министерства просвещения </a:t>
            </a:r>
            <a:r>
              <a:rPr lang="ru-RU" b="1" spc="-15" dirty="0">
                <a:solidFill>
                  <a:srgbClr val="1F487C"/>
                </a:solidFill>
                <a:cs typeface="Times New Roman"/>
              </a:rPr>
              <a:t>Российской 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 Федерации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 и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Федеральной</a:t>
            </a:r>
            <a:r>
              <a:rPr lang="ru-RU" b="1" spc="-2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15" dirty="0">
                <a:solidFill>
                  <a:srgbClr val="1F487C"/>
                </a:solidFill>
                <a:cs typeface="Times New Roman"/>
              </a:rPr>
              <a:t>службы</a:t>
            </a:r>
            <a:r>
              <a:rPr lang="ru-RU" b="1" spc="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по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надзору</a:t>
            </a:r>
            <a:r>
              <a:rPr lang="ru-RU" b="1" spc="-2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в 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сфере 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образования</a:t>
            </a:r>
            <a:r>
              <a:rPr lang="ru-RU" b="1" spc="-4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и </a:t>
            </a:r>
            <a:r>
              <a:rPr lang="ru-RU" b="1" spc="-15" dirty="0">
                <a:solidFill>
                  <a:srgbClr val="1F487C"/>
                </a:solidFill>
                <a:cs typeface="Times New Roman"/>
              </a:rPr>
              <a:t>науки</a:t>
            </a:r>
            <a:r>
              <a:rPr lang="ru-RU" b="1" spc="-2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от</a:t>
            </a:r>
            <a:r>
              <a:rPr lang="ru-RU" b="1" spc="-1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4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апреля</a:t>
            </a:r>
            <a:r>
              <a:rPr lang="ru-RU" b="1" spc="-2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2023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85" dirty="0">
                <a:solidFill>
                  <a:srgbClr val="1F487C"/>
                </a:solidFill>
                <a:cs typeface="Times New Roman"/>
              </a:rPr>
              <a:t>г.</a:t>
            </a:r>
            <a:r>
              <a:rPr lang="ru-RU" b="1" spc="6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№ 233/552</a:t>
            </a:r>
            <a:endParaRPr lang="ru-RU" dirty="0">
              <a:cs typeface="Times New Roman"/>
            </a:endParaRPr>
          </a:p>
          <a:p>
            <a:pPr marL="370205" marR="361950" algn="ctr">
              <a:lnSpc>
                <a:spcPct val="100000"/>
              </a:lnSpc>
              <a:spcBef>
                <a:spcPts val="5"/>
              </a:spcBef>
            </a:pPr>
            <a:r>
              <a:rPr lang="ru-RU" spc="-15" dirty="0">
                <a:solidFill>
                  <a:srgbClr val="1F487C"/>
                </a:solidFill>
                <a:cs typeface="Times New Roman"/>
              </a:rPr>
              <a:t>«Об</a:t>
            </a:r>
            <a:r>
              <a:rPr lang="ru-RU" spc="3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утверждении</a:t>
            </a:r>
            <a:r>
              <a:rPr lang="ru-RU" spc="3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0" dirty="0">
                <a:solidFill>
                  <a:srgbClr val="1F487C"/>
                </a:solidFill>
                <a:cs typeface="Times New Roman"/>
              </a:rPr>
              <a:t>Порядка</a:t>
            </a:r>
            <a:r>
              <a:rPr lang="ru-RU" spc="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0" dirty="0">
                <a:solidFill>
                  <a:srgbClr val="1F487C"/>
                </a:solidFill>
                <a:cs typeface="Times New Roman"/>
              </a:rPr>
              <a:t>проведения</a:t>
            </a:r>
            <a:r>
              <a:rPr lang="ru-RU" spc="3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5" dirty="0">
                <a:solidFill>
                  <a:srgbClr val="1F487C"/>
                </a:solidFill>
                <a:cs typeface="Times New Roman"/>
              </a:rPr>
              <a:t>государственной </a:t>
            </a:r>
            <a:r>
              <a:rPr lang="ru-RU" spc="-38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5" dirty="0">
                <a:solidFill>
                  <a:srgbClr val="1F487C"/>
                </a:solidFill>
                <a:cs typeface="Times New Roman"/>
              </a:rPr>
              <a:t>итоговой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 аттестации</a:t>
            </a:r>
            <a:r>
              <a:rPr lang="ru-RU" spc="4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по</a:t>
            </a:r>
            <a:r>
              <a:rPr lang="ru-RU" spc="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0" dirty="0">
                <a:solidFill>
                  <a:srgbClr val="1F487C"/>
                </a:solidFill>
                <a:cs typeface="Times New Roman"/>
              </a:rPr>
              <a:t>образовательным</a:t>
            </a:r>
            <a:r>
              <a:rPr lang="ru-RU" spc="1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программам</a:t>
            </a:r>
            <a:endParaRPr lang="ru-RU" dirty="0"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lang="ru-RU" spc="-10" dirty="0">
                <a:solidFill>
                  <a:srgbClr val="1F487C"/>
                </a:solidFill>
                <a:cs typeface="Times New Roman"/>
              </a:rPr>
              <a:t>среднего общего</a:t>
            </a:r>
            <a:r>
              <a:rPr lang="ru-RU" spc="-1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образования»</a:t>
            </a:r>
            <a:endParaRPr lang="ru-RU" dirty="0"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800" y="4267200"/>
            <a:ext cx="5638800" cy="2308324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wrap="square">
            <a:spAutoFit/>
          </a:bodyPr>
          <a:lstStyle/>
          <a:p>
            <a:pPr marR="565785" indent="266700" algn="ctr">
              <a:lnSpc>
                <a:spcPct val="100000"/>
              </a:lnSpc>
              <a:spcBef>
                <a:spcPts val="1295"/>
              </a:spcBef>
            </a:pPr>
            <a:r>
              <a:rPr lang="ru-RU" b="1" spc="-5" dirty="0">
                <a:solidFill>
                  <a:srgbClr val="1F487C"/>
                </a:solidFill>
                <a:cs typeface="Times New Roman"/>
              </a:rPr>
              <a:t>Приказ Министерства просвещения </a:t>
            </a:r>
            <a:r>
              <a:rPr lang="ru-RU" b="1" spc="-15" dirty="0">
                <a:solidFill>
                  <a:srgbClr val="1F487C"/>
                </a:solidFill>
                <a:cs typeface="Times New Roman"/>
              </a:rPr>
              <a:t>Российской 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 Федерации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 и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Федеральной</a:t>
            </a:r>
            <a:r>
              <a:rPr lang="ru-RU" b="1" spc="-2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15" dirty="0">
                <a:solidFill>
                  <a:srgbClr val="1F487C"/>
                </a:solidFill>
                <a:cs typeface="Times New Roman"/>
              </a:rPr>
              <a:t>службы</a:t>
            </a:r>
            <a:r>
              <a:rPr lang="ru-RU" b="1" spc="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по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надзору</a:t>
            </a:r>
            <a:r>
              <a:rPr lang="ru-RU" b="1" spc="-2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в 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сфере 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образования</a:t>
            </a:r>
            <a:r>
              <a:rPr lang="ru-RU" b="1" spc="-4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и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20" dirty="0">
                <a:solidFill>
                  <a:srgbClr val="1F487C"/>
                </a:solidFill>
                <a:cs typeface="Times New Roman"/>
              </a:rPr>
              <a:t>науки 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от</a:t>
            </a:r>
            <a:r>
              <a:rPr lang="ru-RU" b="1" spc="-1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4</a:t>
            </a:r>
            <a:r>
              <a:rPr lang="ru-RU" b="1" spc="-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10" dirty="0">
                <a:solidFill>
                  <a:srgbClr val="1F487C"/>
                </a:solidFill>
                <a:cs typeface="Times New Roman"/>
              </a:rPr>
              <a:t>апреля</a:t>
            </a:r>
            <a:r>
              <a:rPr lang="ru-RU" b="1" spc="-1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2023</a:t>
            </a:r>
            <a:r>
              <a:rPr lang="ru-RU" b="1" spc="-2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spc="-85" dirty="0">
                <a:solidFill>
                  <a:srgbClr val="1F487C"/>
                </a:solidFill>
                <a:cs typeface="Times New Roman"/>
              </a:rPr>
              <a:t>г.</a:t>
            </a:r>
            <a:r>
              <a:rPr lang="ru-RU" b="1" spc="6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b="1" dirty="0">
                <a:solidFill>
                  <a:srgbClr val="1F487C"/>
                </a:solidFill>
                <a:cs typeface="Times New Roman"/>
              </a:rPr>
              <a:t>№ 232/551</a:t>
            </a:r>
            <a:endParaRPr lang="ru-RU" dirty="0">
              <a:cs typeface="Times New Roman"/>
            </a:endParaRPr>
          </a:p>
          <a:p>
            <a:pPr marR="467995" indent="266700" algn="ctr">
              <a:lnSpc>
                <a:spcPct val="100000"/>
              </a:lnSpc>
            </a:pPr>
            <a:r>
              <a:rPr lang="ru-RU" spc="-15" dirty="0">
                <a:solidFill>
                  <a:srgbClr val="1F487C"/>
                </a:solidFill>
                <a:cs typeface="Times New Roman"/>
              </a:rPr>
              <a:t>«Об</a:t>
            </a:r>
            <a:r>
              <a:rPr lang="ru-RU" spc="3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утверждении</a:t>
            </a:r>
            <a:r>
              <a:rPr lang="ru-RU" spc="3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0" dirty="0">
                <a:solidFill>
                  <a:srgbClr val="1F487C"/>
                </a:solidFill>
                <a:cs typeface="Times New Roman"/>
              </a:rPr>
              <a:t>Порядка</a:t>
            </a:r>
            <a:r>
              <a:rPr lang="ru-RU" spc="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0" dirty="0">
                <a:solidFill>
                  <a:srgbClr val="1F487C"/>
                </a:solidFill>
                <a:cs typeface="Times New Roman"/>
              </a:rPr>
              <a:t>проведения</a:t>
            </a:r>
            <a:r>
              <a:rPr lang="ru-RU" spc="3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5" dirty="0">
                <a:solidFill>
                  <a:srgbClr val="1F487C"/>
                </a:solidFill>
                <a:cs typeface="Times New Roman"/>
              </a:rPr>
              <a:t>государственной </a:t>
            </a:r>
            <a:r>
              <a:rPr lang="ru-RU" spc="-38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5" dirty="0">
                <a:solidFill>
                  <a:srgbClr val="1F487C"/>
                </a:solidFill>
                <a:cs typeface="Times New Roman"/>
              </a:rPr>
              <a:t>итоговой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 аттестации</a:t>
            </a:r>
            <a:r>
              <a:rPr lang="ru-RU" spc="4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по</a:t>
            </a:r>
            <a:r>
              <a:rPr lang="ru-RU" spc="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0" dirty="0">
                <a:solidFill>
                  <a:srgbClr val="1F487C"/>
                </a:solidFill>
                <a:cs typeface="Times New Roman"/>
              </a:rPr>
              <a:t>образовательным</a:t>
            </a:r>
            <a:r>
              <a:rPr lang="ru-RU" spc="1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программам </a:t>
            </a:r>
            <a:r>
              <a:rPr lang="ru-RU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5" dirty="0">
                <a:solidFill>
                  <a:srgbClr val="1F487C"/>
                </a:solidFill>
                <a:cs typeface="Times New Roman"/>
              </a:rPr>
              <a:t>основного</a:t>
            </a:r>
            <a:r>
              <a:rPr lang="ru-RU" spc="5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0" dirty="0">
                <a:solidFill>
                  <a:srgbClr val="1F487C"/>
                </a:solidFill>
                <a:cs typeface="Times New Roman"/>
              </a:rPr>
              <a:t>общего</a:t>
            </a:r>
            <a:r>
              <a:rPr lang="ru-RU" spc="10" dirty="0">
                <a:solidFill>
                  <a:srgbClr val="1F487C"/>
                </a:solidFill>
                <a:cs typeface="Times New Roman"/>
              </a:rPr>
              <a:t> </a:t>
            </a:r>
            <a:r>
              <a:rPr lang="ru-RU" spc="-10" dirty="0">
                <a:solidFill>
                  <a:srgbClr val="1F487C"/>
                </a:solidFill>
                <a:cs typeface="Times New Roman"/>
              </a:rPr>
              <a:t>образования»</a:t>
            </a:r>
            <a:endParaRPr lang="ru-RU" dirty="0"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6666"/>
          <a:stretch/>
        </p:blipFill>
        <p:spPr>
          <a:xfrm>
            <a:off x="1562100" y="3000564"/>
            <a:ext cx="2819400" cy="35416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6666"/>
          <a:stretch/>
        </p:blipFill>
        <p:spPr>
          <a:xfrm>
            <a:off x="7772400" y="228600"/>
            <a:ext cx="270710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2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79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0600" y="253877"/>
            <a:ext cx="10055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cs typeface="Times New Roman"/>
              </a:rPr>
              <a:t>Регламентированы </a:t>
            </a:r>
            <a:r>
              <a:rPr sz="2000" b="1" spc="5" dirty="0">
                <a:solidFill>
                  <a:srgbClr val="001F5F"/>
                </a:solidFill>
                <a:cs typeface="Times New Roman"/>
              </a:rPr>
              <a:t>случаи </a:t>
            </a:r>
            <a:r>
              <a:rPr sz="2000" b="1" spc="-5" dirty="0">
                <a:solidFill>
                  <a:srgbClr val="001F5F"/>
                </a:solidFill>
                <a:cs typeface="Times New Roman"/>
              </a:rPr>
              <a:t>опоздания </a:t>
            </a:r>
            <a:r>
              <a:rPr sz="2000" b="1" spc="-10" dirty="0">
                <a:solidFill>
                  <a:srgbClr val="001F5F"/>
                </a:solidFill>
                <a:cs typeface="Times New Roman"/>
              </a:rPr>
              <a:t>участников экзаменов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и порядок действий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лиц,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привлекаемых</a:t>
            </a:r>
            <a:r>
              <a:rPr sz="20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к</a:t>
            </a:r>
            <a:r>
              <a:rPr sz="20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организации</a:t>
            </a:r>
            <a:r>
              <a:rPr sz="2000" spc="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и</a:t>
            </a:r>
            <a:r>
              <a:rPr sz="20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проведению</a:t>
            </a:r>
            <a:r>
              <a:rPr sz="20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экзаменов,</a:t>
            </a:r>
            <a:r>
              <a:rPr sz="2000" spc="-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при</a:t>
            </a:r>
            <a:r>
              <a:rPr sz="20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опозданиях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 и </a:t>
            </a:r>
            <a:r>
              <a:rPr sz="2000" spc="-10" dirty="0">
                <a:solidFill>
                  <a:srgbClr val="001F5F"/>
                </a:solidFill>
                <a:cs typeface="Times New Roman"/>
              </a:rPr>
              <a:t>неявке</a:t>
            </a:r>
            <a:r>
              <a:rPr sz="2000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cs typeface="Times New Roman"/>
              </a:rPr>
              <a:t>участников</a:t>
            </a:r>
            <a:endParaRPr sz="2000" dirty="0"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851664"/>
            <a:ext cx="3390904" cy="111442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71517" y="1574165"/>
            <a:ext cx="88391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+mn-lt"/>
              </a:rPr>
              <a:t>ГИ</a:t>
            </a:r>
            <a:r>
              <a:rPr sz="2000" dirty="0">
                <a:latin typeface="+mn-lt"/>
              </a:rPr>
              <a:t>А-</a:t>
            </a:r>
            <a:r>
              <a:rPr sz="2000" spc="-105" dirty="0">
                <a:latin typeface="+mn-lt"/>
              </a:rPr>
              <a:t>11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29429" y="3936365"/>
            <a:ext cx="782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cs typeface="Times New Roman"/>
              </a:rPr>
              <a:t>ГИ</a:t>
            </a:r>
            <a:r>
              <a:rPr sz="2000" b="1" dirty="0">
                <a:solidFill>
                  <a:srgbClr val="C00000"/>
                </a:solidFill>
                <a:cs typeface="Times New Roman"/>
              </a:rPr>
              <a:t>А-9</a:t>
            </a:r>
            <a:endParaRPr sz="2000" dirty="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6798" y="3867826"/>
            <a:ext cx="6510403" cy="1981953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cs typeface="Times New Roman"/>
              </a:rPr>
              <a:t>п.</a:t>
            </a:r>
            <a:r>
              <a:rPr sz="1600" b="1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cs typeface="Times New Roman"/>
              </a:rPr>
              <a:t>58</a:t>
            </a:r>
            <a:r>
              <a:rPr sz="1600" b="1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«В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случае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10" dirty="0">
                <a:solidFill>
                  <a:srgbClr val="001F5F"/>
                </a:solidFill>
                <a:cs typeface="Times New Roman"/>
              </a:rPr>
              <a:t>если</a:t>
            </a:r>
            <a:r>
              <a:rPr sz="1600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участник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ГИА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опоздал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на</a:t>
            </a:r>
            <a:r>
              <a:rPr sz="1600" spc="39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экзамен,</a:t>
            </a:r>
            <a:r>
              <a:rPr sz="1600" spc="39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начало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cs typeface="Times New Roman"/>
              </a:rPr>
              <a:t>которого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устанавливается едиными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расписаниями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проведения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ОГЭ,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ГВЭ </a:t>
            </a:r>
            <a:r>
              <a:rPr sz="1600" spc="10" dirty="0">
                <a:solidFill>
                  <a:srgbClr val="001F5F"/>
                </a:solidFill>
                <a:cs typeface="Times New Roman"/>
              </a:rPr>
              <a:t>он </a:t>
            </a:r>
            <a:r>
              <a:rPr sz="1600" spc="-38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допускается в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ППЭ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к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сдаче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экзамена,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при </a:t>
            </a:r>
            <a:r>
              <a:rPr sz="1600" spc="-20" dirty="0">
                <a:solidFill>
                  <a:srgbClr val="001F5F"/>
                </a:solidFill>
                <a:cs typeface="Times New Roman"/>
              </a:rPr>
              <a:t>этом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время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окончания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экзамена,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зафиксированное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на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доске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(информационном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стенде)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организаторами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в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соответствии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абзацем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седьмым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пункта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 61</a:t>
            </a:r>
            <a:r>
              <a:rPr sz="1600" spc="5" dirty="0">
                <a:solidFill>
                  <a:srgbClr val="0000F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Порядка,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не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продлевается,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инструктаж,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проводимый организаторами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 соответствии с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абзацем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третьим </a:t>
            </a:r>
            <a:r>
              <a:rPr sz="1600" spc="-385" dirty="0">
                <a:solidFill>
                  <a:srgbClr val="0000FF"/>
                </a:solidFill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пункта 61</a:t>
            </a:r>
            <a:r>
              <a:rPr sz="1600" spc="-5" dirty="0">
                <a:solidFill>
                  <a:srgbClr val="0000F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Порядка,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не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проводится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(за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исключением, </a:t>
            </a:r>
            <a:r>
              <a:rPr sz="1600" spc="-35" dirty="0">
                <a:solidFill>
                  <a:srgbClr val="001F5F"/>
                </a:solidFill>
                <a:cs typeface="Times New Roman"/>
              </a:rPr>
              <a:t>когда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 </a:t>
            </a:r>
            <a:r>
              <a:rPr sz="1600" spc="-25" dirty="0">
                <a:solidFill>
                  <a:srgbClr val="001F5F"/>
                </a:solidFill>
                <a:cs typeface="Times New Roman"/>
              </a:rPr>
              <a:t>аудитории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нет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других</a:t>
            </a:r>
            <a:r>
              <a:rPr sz="1600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участников</a:t>
            </a:r>
            <a:r>
              <a:rPr sz="1600" spc="3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ГИА),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о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чем</a:t>
            </a:r>
            <a:r>
              <a:rPr sz="1600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сообщается</a:t>
            </a:r>
            <a:r>
              <a:rPr sz="1600" spc="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участнику</a:t>
            </a:r>
            <a:r>
              <a:rPr sz="1600" spc="4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ГИА…»</a:t>
            </a:r>
            <a:endParaRPr sz="1600" dirty="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2929" y="1480185"/>
            <a:ext cx="6494272" cy="2228174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cs typeface="Times New Roman"/>
              </a:rPr>
              <a:t>п. </a:t>
            </a:r>
            <a:r>
              <a:rPr sz="1600" b="1" dirty="0">
                <a:solidFill>
                  <a:srgbClr val="001F5F"/>
                </a:solidFill>
                <a:cs typeface="Times New Roman"/>
              </a:rPr>
              <a:t>68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«В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случае 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если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участник экзамена опоздал на экзамен,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начало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cs typeface="Times New Roman"/>
              </a:rPr>
              <a:t>которого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устанавливается едиными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расписаниями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проведения ЕГЭ, ГВЭ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он 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допускается в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ППЭ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к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сдаче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экзамена,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при </a:t>
            </a:r>
            <a:r>
              <a:rPr sz="1600" spc="-20" dirty="0">
                <a:solidFill>
                  <a:srgbClr val="001F5F"/>
                </a:solidFill>
                <a:cs typeface="Times New Roman"/>
              </a:rPr>
              <a:t>этом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время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окончания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экзамена,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зафиксированное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на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доске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(информационном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стенде)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организаторами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в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соответствии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абзацем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 восьмым</a:t>
            </a:r>
            <a:r>
              <a:rPr sz="16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пункта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70</a:t>
            </a:r>
            <a:r>
              <a:rPr sz="1600" dirty="0">
                <a:solidFill>
                  <a:srgbClr val="0000F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Порядка,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не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продлевается,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инструктаж,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проводимый организаторами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 соответствии с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абзацем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третьим </a:t>
            </a:r>
            <a:r>
              <a:rPr sz="1600" spc="-385" dirty="0">
                <a:solidFill>
                  <a:srgbClr val="0000FF"/>
                </a:solidFill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пункта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70</a:t>
            </a:r>
            <a:r>
              <a:rPr sz="1600" dirty="0">
                <a:solidFill>
                  <a:srgbClr val="0000F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Порядка,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не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проводится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(за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исключением, </a:t>
            </a:r>
            <a:r>
              <a:rPr sz="1600" spc="-35" dirty="0">
                <a:solidFill>
                  <a:srgbClr val="001F5F"/>
                </a:solidFill>
                <a:cs typeface="Times New Roman"/>
              </a:rPr>
              <a:t>когда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 </a:t>
            </a:r>
            <a:r>
              <a:rPr sz="1600" spc="-25" dirty="0">
                <a:solidFill>
                  <a:srgbClr val="001F5F"/>
                </a:solidFill>
                <a:cs typeface="Times New Roman"/>
              </a:rPr>
              <a:t>аудитории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нет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других</a:t>
            </a:r>
            <a:r>
              <a:rPr sz="1600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участников</a:t>
            </a:r>
            <a:r>
              <a:rPr sz="1600" spc="4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экзаменов),</a:t>
            </a:r>
            <a:r>
              <a:rPr sz="1600" spc="3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о</a:t>
            </a:r>
            <a:r>
              <a:rPr sz="1600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чем сообщается</a:t>
            </a:r>
            <a:r>
              <a:rPr sz="1600" spc="4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участнику</a:t>
            </a:r>
            <a:r>
              <a:rPr sz="1600" spc="2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экзамена…»</a:t>
            </a:r>
            <a:endParaRPr sz="1600" dirty="0">
              <a:cs typeface="Times New Roman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0" y="4004434"/>
            <a:ext cx="3657600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2">
            <a:extLst>
              <a:ext uri="{FF2B5EF4-FFF2-40B4-BE49-F238E27FC236}">
                <a16:creationId xmlns:a16="http://schemas.microsoft.com/office/drawing/2014/main" id="{9FD71492-3392-206D-D58A-5CE3496C81C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836908" y="6020308"/>
            <a:ext cx="0" cy="446193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11328908" y="6528308"/>
            <a:ext cx="457200" cy="4233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7629567" y="4300290"/>
            <a:ext cx="182880" cy="44114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6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63" dirty="0"/>
              <a:pPr marL="127006">
                <a:lnSpc>
                  <a:spcPct val="100000"/>
                </a:lnSpc>
                <a:spcBef>
                  <a:spcPts val="80"/>
                </a:spcBef>
              </a:pPr>
              <a:t>4</a:t>
            </a:fld>
            <a:endParaRPr spc="-163" dirty="0"/>
          </a:p>
        </p:txBody>
      </p:sp>
      <p:sp>
        <p:nvSpPr>
          <p:cNvPr id="9" name="object 9"/>
          <p:cNvSpPr txBox="1"/>
          <p:nvPr/>
        </p:nvSpPr>
        <p:spPr>
          <a:xfrm>
            <a:off x="4080168" y="1368575"/>
            <a:ext cx="7705940" cy="676125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vert="horz" wrap="square" lIns="0" tIns="19473" rIns="0" bIns="0" rtlCol="0">
            <a:spAutoFit/>
          </a:bodyPr>
          <a:lstStyle/>
          <a:p>
            <a:pPr marL="61386">
              <a:spcBef>
                <a:spcPts val="153"/>
              </a:spcBef>
            </a:pPr>
            <a:r>
              <a:rPr lang="ru-RU" sz="2133" spc="-87" dirty="0">
                <a:solidFill>
                  <a:srgbClr val="003876"/>
                </a:solidFill>
                <a:cs typeface="Verdana"/>
              </a:rPr>
              <a:t>В Порядке закреплена в</a:t>
            </a:r>
            <a:r>
              <a:rPr sz="2133" spc="-87" dirty="0" err="1">
                <a:solidFill>
                  <a:srgbClr val="003876"/>
                </a:solidFill>
                <a:cs typeface="Verdana"/>
              </a:rPr>
              <a:t>ыдач</a:t>
            </a:r>
            <a:r>
              <a:rPr sz="2133" spc="-76" dirty="0" err="1">
                <a:solidFill>
                  <a:srgbClr val="003876"/>
                </a:solidFill>
                <a:cs typeface="Verdana"/>
              </a:rPr>
              <a:t>а</a:t>
            </a:r>
            <a:r>
              <a:rPr sz="2133" spc="-16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b="1" spc="-43" dirty="0">
                <a:solidFill>
                  <a:srgbClr val="003876"/>
                </a:solidFill>
                <a:cs typeface="Tahoma"/>
              </a:rPr>
              <a:t>допо</a:t>
            </a:r>
            <a:r>
              <a:rPr sz="2133" b="1" spc="-53" dirty="0">
                <a:solidFill>
                  <a:srgbClr val="003876"/>
                </a:solidFill>
                <a:cs typeface="Tahoma"/>
              </a:rPr>
              <a:t>л</a:t>
            </a:r>
            <a:r>
              <a:rPr sz="2133" b="1" spc="-67" dirty="0">
                <a:solidFill>
                  <a:srgbClr val="003876"/>
                </a:solidFill>
                <a:cs typeface="Tahoma"/>
              </a:rPr>
              <a:t>ните</a:t>
            </a:r>
            <a:r>
              <a:rPr sz="2133" b="1" spc="-80" dirty="0">
                <a:solidFill>
                  <a:srgbClr val="003876"/>
                </a:solidFill>
                <a:cs typeface="Tahoma"/>
              </a:rPr>
              <a:t>л</a:t>
            </a:r>
            <a:r>
              <a:rPr sz="2133" b="1" spc="-123" dirty="0">
                <a:solidFill>
                  <a:srgbClr val="003876"/>
                </a:solidFill>
                <a:cs typeface="Tahoma"/>
              </a:rPr>
              <a:t>ьных</a:t>
            </a:r>
            <a:r>
              <a:rPr sz="2133" b="1" spc="-13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10" dirty="0">
                <a:solidFill>
                  <a:srgbClr val="003876"/>
                </a:solidFill>
                <a:cs typeface="Tahoma"/>
              </a:rPr>
              <a:t>че</a:t>
            </a:r>
            <a:r>
              <a:rPr sz="2133" b="1" spc="3" dirty="0">
                <a:solidFill>
                  <a:srgbClr val="003876"/>
                </a:solidFill>
                <a:cs typeface="Tahoma"/>
              </a:rPr>
              <a:t>р</a:t>
            </a:r>
            <a:r>
              <a:rPr sz="2133" b="1" spc="-97" dirty="0">
                <a:solidFill>
                  <a:srgbClr val="003876"/>
                </a:solidFill>
                <a:cs typeface="Tahoma"/>
              </a:rPr>
              <a:t>нови</a:t>
            </a:r>
            <a:r>
              <a:rPr sz="2133" b="1" spc="-100" dirty="0">
                <a:solidFill>
                  <a:srgbClr val="003876"/>
                </a:solidFill>
                <a:cs typeface="Tahoma"/>
              </a:rPr>
              <a:t>к</a:t>
            </a:r>
            <a:r>
              <a:rPr sz="2133" b="1" spc="-57" dirty="0">
                <a:solidFill>
                  <a:srgbClr val="003876"/>
                </a:solidFill>
                <a:cs typeface="Tahoma"/>
              </a:rPr>
              <a:t>о</a:t>
            </a:r>
            <a:r>
              <a:rPr sz="2133" b="1" spc="-53" dirty="0">
                <a:solidFill>
                  <a:srgbClr val="003876"/>
                </a:solidFill>
                <a:cs typeface="Tahoma"/>
              </a:rPr>
              <a:t>в</a:t>
            </a:r>
            <a:r>
              <a:rPr sz="2133" b="1" spc="-20" dirty="0">
                <a:solidFill>
                  <a:srgbClr val="003876"/>
                </a:solidFill>
                <a:cs typeface="Tahoma"/>
              </a:rPr>
              <a:t> </a:t>
            </a:r>
            <a:r>
              <a:rPr sz="2133" spc="-50" dirty="0">
                <a:solidFill>
                  <a:srgbClr val="003876"/>
                </a:solidFill>
                <a:cs typeface="Verdana"/>
              </a:rPr>
              <a:t>и</a:t>
            </a:r>
            <a:r>
              <a:rPr sz="2133" spc="-160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7" dirty="0" err="1">
                <a:solidFill>
                  <a:srgbClr val="003876"/>
                </a:solidFill>
                <a:cs typeface="Verdana"/>
              </a:rPr>
              <a:t>возмо</a:t>
            </a:r>
            <a:r>
              <a:rPr sz="2133" dirty="0" err="1">
                <a:solidFill>
                  <a:srgbClr val="003876"/>
                </a:solidFill>
                <a:cs typeface="Verdana"/>
              </a:rPr>
              <a:t>ж</a:t>
            </a:r>
            <a:r>
              <a:rPr sz="2133" spc="-40" dirty="0" err="1">
                <a:solidFill>
                  <a:srgbClr val="003876"/>
                </a:solidFill>
                <a:cs typeface="Verdana"/>
              </a:rPr>
              <a:t>ность</a:t>
            </a:r>
            <a:r>
              <a:rPr sz="2133" spc="-16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57" dirty="0" err="1">
                <a:solidFill>
                  <a:srgbClr val="003876"/>
                </a:solidFill>
                <a:cs typeface="Verdana"/>
              </a:rPr>
              <a:t>делать</a:t>
            </a:r>
            <a:r>
              <a:rPr lang="ru-RU" sz="2133" spc="-5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b="1" spc="27" dirty="0" err="1">
                <a:solidFill>
                  <a:srgbClr val="003876"/>
                </a:solidFill>
                <a:cs typeface="Tahoma"/>
              </a:rPr>
              <a:t>помет</a:t>
            </a:r>
            <a:r>
              <a:rPr sz="2133" b="1" spc="-123" dirty="0" err="1">
                <a:solidFill>
                  <a:srgbClr val="003876"/>
                </a:solidFill>
                <a:cs typeface="Tahoma"/>
              </a:rPr>
              <a:t>к</a:t>
            </a:r>
            <a:r>
              <a:rPr sz="2133" b="1" spc="-130" dirty="0" err="1">
                <a:solidFill>
                  <a:srgbClr val="003876"/>
                </a:solidFill>
                <a:cs typeface="Tahoma"/>
              </a:rPr>
              <a:t>и</a:t>
            </a:r>
            <a:r>
              <a:rPr sz="2133" b="1" spc="-20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-157" dirty="0">
                <a:solidFill>
                  <a:srgbClr val="003876"/>
                </a:solidFill>
                <a:cs typeface="Tahoma"/>
              </a:rPr>
              <a:t>в</a:t>
            </a:r>
            <a:r>
              <a:rPr sz="2133" b="1" spc="-30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-163" dirty="0">
                <a:solidFill>
                  <a:srgbClr val="003876"/>
                </a:solidFill>
                <a:cs typeface="Tahoma"/>
              </a:rPr>
              <a:t>К</a:t>
            </a:r>
            <a:r>
              <a:rPr sz="2133" b="1" spc="-83" dirty="0">
                <a:solidFill>
                  <a:srgbClr val="003876"/>
                </a:solidFill>
                <a:cs typeface="Tahoma"/>
              </a:rPr>
              <a:t>И</a:t>
            </a:r>
            <a:r>
              <a:rPr sz="2133" b="1" spc="-93" dirty="0">
                <a:solidFill>
                  <a:srgbClr val="003876"/>
                </a:solidFill>
                <a:cs typeface="Tahoma"/>
              </a:rPr>
              <a:t>М</a:t>
            </a:r>
            <a:r>
              <a:rPr lang="ru-RU" sz="2133" b="1" spc="-93" dirty="0">
                <a:solidFill>
                  <a:srgbClr val="003876"/>
                </a:solidFill>
                <a:cs typeface="Tahoma"/>
              </a:rPr>
              <a:t>.</a:t>
            </a:r>
            <a:endParaRPr sz="2133" dirty="0"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6704" y="2592111"/>
            <a:ext cx="7705938" cy="2088563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vert="horz" wrap="square" lIns="0" tIns="85513" rIns="0" bIns="0" rtlCol="0">
            <a:spAutoFit/>
          </a:bodyPr>
          <a:lstStyle/>
          <a:p>
            <a:pPr marL="61386">
              <a:lnSpc>
                <a:spcPts val="2557"/>
              </a:lnSpc>
              <a:spcBef>
                <a:spcPts val="673"/>
              </a:spcBef>
            </a:pPr>
            <a:r>
              <a:rPr sz="2133" b="1" spc="-23" dirty="0">
                <a:solidFill>
                  <a:srgbClr val="003876"/>
                </a:solidFill>
                <a:cs typeface="Tahoma"/>
              </a:rPr>
              <a:t>Уточнено</a:t>
            </a:r>
            <a:r>
              <a:rPr sz="2133" b="1" spc="-27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3" dirty="0">
                <a:solidFill>
                  <a:srgbClr val="003876"/>
                </a:solidFill>
                <a:cs typeface="Tahoma"/>
              </a:rPr>
              <a:t>про</a:t>
            </a:r>
            <a:r>
              <a:rPr sz="2133" b="1" spc="-27" dirty="0">
                <a:solidFill>
                  <a:srgbClr val="003876"/>
                </a:solidFill>
                <a:cs typeface="Tahoma"/>
              </a:rPr>
              <a:t> питание</a:t>
            </a:r>
            <a:r>
              <a:rPr sz="2133" b="1" spc="-13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-37" dirty="0">
                <a:solidFill>
                  <a:srgbClr val="003876"/>
                </a:solidFill>
                <a:cs typeface="Tahoma"/>
              </a:rPr>
              <a:t>(могут</a:t>
            </a:r>
            <a:r>
              <a:rPr sz="2133" b="1" spc="-17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-20" dirty="0">
                <a:solidFill>
                  <a:srgbClr val="003876"/>
                </a:solidFill>
                <a:cs typeface="Tahoma"/>
              </a:rPr>
              <a:t>находиться</a:t>
            </a:r>
            <a:r>
              <a:rPr sz="2133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10" dirty="0">
                <a:solidFill>
                  <a:srgbClr val="003876"/>
                </a:solidFill>
                <a:cs typeface="Tahoma"/>
              </a:rPr>
              <a:t>на</a:t>
            </a:r>
            <a:r>
              <a:rPr sz="2133" b="1" spc="-27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-23" dirty="0">
                <a:solidFill>
                  <a:srgbClr val="003876"/>
                </a:solidFill>
                <a:cs typeface="Tahoma"/>
              </a:rPr>
              <a:t>столе):</a:t>
            </a:r>
            <a:endParaRPr sz="2133" dirty="0">
              <a:cs typeface="Tahoma"/>
            </a:endParaRPr>
          </a:p>
          <a:p>
            <a:pPr marL="61386" marR="157911">
              <a:lnSpc>
                <a:spcPts val="2560"/>
              </a:lnSpc>
              <a:spcBef>
                <a:spcPts val="83"/>
              </a:spcBef>
            </a:pPr>
            <a:r>
              <a:rPr sz="2133" spc="-90" dirty="0">
                <a:solidFill>
                  <a:srgbClr val="003876"/>
                </a:solidFill>
                <a:cs typeface="Verdana"/>
              </a:rPr>
              <a:t>продукты</a:t>
            </a:r>
            <a:r>
              <a:rPr sz="2133" spc="-163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93" dirty="0">
                <a:solidFill>
                  <a:srgbClr val="003876"/>
                </a:solidFill>
                <a:cs typeface="Verdana"/>
              </a:rPr>
              <a:t>питания</a:t>
            </a:r>
            <a:r>
              <a:rPr sz="2133" spc="-169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167" dirty="0">
                <a:solidFill>
                  <a:srgbClr val="003876"/>
                </a:solidFill>
                <a:cs typeface="Verdana"/>
              </a:rPr>
              <a:t>для</a:t>
            </a:r>
            <a:r>
              <a:rPr sz="2133" spc="-173" dirty="0">
                <a:solidFill>
                  <a:srgbClr val="003876"/>
                </a:solidFill>
                <a:cs typeface="Verdana"/>
              </a:rPr>
              <a:t> </a:t>
            </a:r>
            <a:r>
              <a:rPr sz="2133" b="1" spc="-60" dirty="0">
                <a:solidFill>
                  <a:srgbClr val="003876"/>
                </a:solidFill>
                <a:cs typeface="Tahoma"/>
              </a:rPr>
              <a:t>дополнительного</a:t>
            </a:r>
            <a:r>
              <a:rPr sz="2133" b="1" spc="-17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20" dirty="0">
                <a:solidFill>
                  <a:srgbClr val="003876"/>
                </a:solidFill>
                <a:cs typeface="Tahoma"/>
              </a:rPr>
              <a:t>приема</a:t>
            </a:r>
            <a:r>
              <a:rPr sz="2133" b="1" spc="-17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-60" dirty="0">
                <a:solidFill>
                  <a:srgbClr val="003876"/>
                </a:solidFill>
                <a:cs typeface="Tahoma"/>
              </a:rPr>
              <a:t>пищи</a:t>
            </a:r>
            <a:r>
              <a:rPr sz="2133" b="1" spc="-23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-13" dirty="0">
                <a:solidFill>
                  <a:srgbClr val="003876"/>
                </a:solidFill>
                <a:cs typeface="Tahoma"/>
              </a:rPr>
              <a:t>(перекус), </a:t>
            </a:r>
            <a:r>
              <a:rPr sz="2133" b="1" spc="-617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33" dirty="0">
                <a:solidFill>
                  <a:srgbClr val="003876"/>
                </a:solidFill>
                <a:cs typeface="Tahoma"/>
              </a:rPr>
              <a:t>бу</a:t>
            </a:r>
            <a:r>
              <a:rPr sz="2133" b="1" spc="30" dirty="0">
                <a:solidFill>
                  <a:srgbClr val="003876"/>
                </a:solidFill>
                <a:cs typeface="Tahoma"/>
              </a:rPr>
              <a:t>т</a:t>
            </a:r>
            <a:r>
              <a:rPr sz="2133" b="1" spc="-60" dirty="0">
                <a:solidFill>
                  <a:srgbClr val="003876"/>
                </a:solidFill>
                <a:cs typeface="Tahoma"/>
              </a:rPr>
              <a:t>илированна</a:t>
            </a:r>
            <a:r>
              <a:rPr sz="2133" b="1" spc="-57" dirty="0">
                <a:solidFill>
                  <a:srgbClr val="003876"/>
                </a:solidFill>
                <a:cs typeface="Tahoma"/>
              </a:rPr>
              <a:t>я</a:t>
            </a:r>
            <a:r>
              <a:rPr sz="2133" b="1" spc="-7" dirty="0">
                <a:solidFill>
                  <a:srgbClr val="003876"/>
                </a:solidFill>
                <a:cs typeface="Tahoma"/>
              </a:rPr>
              <a:t> </a:t>
            </a:r>
            <a:r>
              <a:rPr sz="2133" b="1" spc="-67" dirty="0">
                <a:solidFill>
                  <a:srgbClr val="003876"/>
                </a:solidFill>
                <a:cs typeface="Tahoma"/>
              </a:rPr>
              <a:t>питье</a:t>
            </a:r>
            <a:r>
              <a:rPr sz="2133" b="1" spc="-60" dirty="0">
                <a:solidFill>
                  <a:srgbClr val="003876"/>
                </a:solidFill>
                <a:cs typeface="Tahoma"/>
              </a:rPr>
              <a:t>в</a:t>
            </a:r>
            <a:r>
              <a:rPr sz="2133" b="1" spc="-33" dirty="0">
                <a:solidFill>
                  <a:srgbClr val="003876"/>
                </a:solidFill>
                <a:cs typeface="Tahoma"/>
              </a:rPr>
              <a:t>а</a:t>
            </a:r>
            <a:r>
              <a:rPr sz="2133" b="1" spc="-30" dirty="0">
                <a:solidFill>
                  <a:srgbClr val="003876"/>
                </a:solidFill>
                <a:cs typeface="Tahoma"/>
              </a:rPr>
              <a:t>я </a:t>
            </a:r>
            <a:r>
              <a:rPr sz="2133" b="1" spc="-57" dirty="0">
                <a:solidFill>
                  <a:srgbClr val="003876"/>
                </a:solidFill>
                <a:cs typeface="Tahoma"/>
              </a:rPr>
              <a:t>в</a:t>
            </a:r>
            <a:r>
              <a:rPr sz="2133" b="1" spc="-50" dirty="0">
                <a:solidFill>
                  <a:srgbClr val="003876"/>
                </a:solidFill>
                <a:cs typeface="Tahoma"/>
              </a:rPr>
              <a:t>о</a:t>
            </a:r>
            <a:r>
              <a:rPr sz="2133" b="1" spc="70" dirty="0">
                <a:solidFill>
                  <a:srgbClr val="003876"/>
                </a:solidFill>
                <a:cs typeface="Tahoma"/>
              </a:rPr>
              <a:t>да</a:t>
            </a:r>
            <a:r>
              <a:rPr sz="2133" b="1" spc="-63" dirty="0">
                <a:solidFill>
                  <a:srgbClr val="003876"/>
                </a:solidFill>
                <a:cs typeface="Tahoma"/>
              </a:rPr>
              <a:t> </a:t>
            </a:r>
            <a:r>
              <a:rPr sz="2133" spc="-7" dirty="0">
                <a:solidFill>
                  <a:srgbClr val="003876"/>
                </a:solidFill>
                <a:cs typeface="Verdana"/>
              </a:rPr>
              <a:t>пр</a:t>
            </a:r>
            <a:r>
              <a:rPr sz="2133" spc="-3" dirty="0">
                <a:solidFill>
                  <a:srgbClr val="003876"/>
                </a:solidFill>
                <a:cs typeface="Verdana"/>
              </a:rPr>
              <a:t>и</a:t>
            </a:r>
            <a:r>
              <a:rPr sz="2133" spc="-160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43" dirty="0">
                <a:solidFill>
                  <a:srgbClr val="003876"/>
                </a:solidFill>
                <a:cs typeface="Verdana"/>
              </a:rPr>
              <a:t>услови</a:t>
            </a:r>
            <a:r>
              <a:rPr sz="2133" spc="-37" dirty="0">
                <a:solidFill>
                  <a:srgbClr val="003876"/>
                </a:solidFill>
                <a:cs typeface="Verdana"/>
              </a:rPr>
              <a:t>и</a:t>
            </a:r>
            <a:r>
              <a:rPr sz="2133" spc="-187" dirty="0">
                <a:solidFill>
                  <a:srgbClr val="003876"/>
                </a:solidFill>
                <a:cs typeface="Verdana"/>
              </a:rPr>
              <a:t>,</a:t>
            </a:r>
            <a:r>
              <a:rPr sz="2133" spc="-16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150" dirty="0">
                <a:solidFill>
                  <a:srgbClr val="003876"/>
                </a:solidFill>
                <a:cs typeface="Verdana"/>
              </a:rPr>
              <a:t>чт</a:t>
            </a:r>
            <a:r>
              <a:rPr sz="2133" spc="-160" dirty="0">
                <a:solidFill>
                  <a:srgbClr val="003876"/>
                </a:solidFill>
                <a:cs typeface="Verdana"/>
              </a:rPr>
              <a:t>о </a:t>
            </a:r>
            <a:r>
              <a:rPr sz="2133" spc="-50" dirty="0">
                <a:solidFill>
                  <a:srgbClr val="003876"/>
                </a:solidFill>
                <a:cs typeface="Verdana"/>
              </a:rPr>
              <a:t>упаковка  </a:t>
            </a:r>
            <a:r>
              <a:rPr sz="2133" spc="-97" dirty="0">
                <a:solidFill>
                  <a:srgbClr val="003876"/>
                </a:solidFill>
                <a:cs typeface="Verdana"/>
              </a:rPr>
              <a:t>указанных</a:t>
            </a:r>
            <a:r>
              <a:rPr sz="2133" spc="-16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67" dirty="0">
                <a:solidFill>
                  <a:srgbClr val="003876"/>
                </a:solidFill>
                <a:cs typeface="Verdana"/>
              </a:rPr>
              <a:t>продуктов</a:t>
            </a:r>
            <a:r>
              <a:rPr sz="2133" spc="-160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93" dirty="0">
                <a:solidFill>
                  <a:srgbClr val="003876"/>
                </a:solidFill>
                <a:cs typeface="Verdana"/>
              </a:rPr>
              <a:t>питания</a:t>
            </a:r>
            <a:r>
              <a:rPr sz="2133" spc="-173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50" dirty="0">
                <a:solidFill>
                  <a:srgbClr val="003876"/>
                </a:solidFill>
                <a:cs typeface="Verdana"/>
              </a:rPr>
              <a:t>и</a:t>
            </a:r>
            <a:r>
              <a:rPr sz="2133" spc="-160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127" dirty="0">
                <a:solidFill>
                  <a:srgbClr val="003876"/>
                </a:solidFill>
                <a:cs typeface="Verdana"/>
              </a:rPr>
              <a:t>воды,</a:t>
            </a:r>
            <a:r>
              <a:rPr sz="2133" spc="-160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177" dirty="0">
                <a:solidFill>
                  <a:srgbClr val="003876"/>
                </a:solidFill>
                <a:cs typeface="Verdana"/>
              </a:rPr>
              <a:t>а</a:t>
            </a:r>
            <a:r>
              <a:rPr sz="2133" spc="-160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40" dirty="0">
                <a:solidFill>
                  <a:srgbClr val="003876"/>
                </a:solidFill>
                <a:cs typeface="Verdana"/>
              </a:rPr>
              <a:t>также</a:t>
            </a:r>
            <a:r>
              <a:rPr sz="2133" spc="-15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140" dirty="0">
                <a:solidFill>
                  <a:srgbClr val="003876"/>
                </a:solidFill>
                <a:cs typeface="Verdana"/>
              </a:rPr>
              <a:t>их</a:t>
            </a:r>
            <a:r>
              <a:rPr sz="2133" spc="-16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7" dirty="0">
                <a:solidFill>
                  <a:srgbClr val="003876"/>
                </a:solidFill>
                <a:cs typeface="Verdana"/>
              </a:rPr>
              <a:t>потребление</a:t>
            </a:r>
            <a:endParaRPr sz="2133" dirty="0">
              <a:cs typeface="Verdana"/>
            </a:endParaRPr>
          </a:p>
          <a:p>
            <a:pPr marL="61386" marR="381866">
              <a:lnSpc>
                <a:spcPts val="2560"/>
              </a:lnSpc>
            </a:pPr>
            <a:r>
              <a:rPr sz="2133" spc="17" dirty="0">
                <a:solidFill>
                  <a:srgbClr val="003876"/>
                </a:solidFill>
                <a:cs typeface="Verdana"/>
              </a:rPr>
              <a:t>не</a:t>
            </a:r>
            <a:r>
              <a:rPr sz="2133" spc="-169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80" dirty="0">
                <a:solidFill>
                  <a:srgbClr val="003876"/>
                </a:solidFill>
                <a:cs typeface="Verdana"/>
              </a:rPr>
              <a:t>будут</a:t>
            </a:r>
            <a:r>
              <a:rPr sz="2133" spc="-169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100" dirty="0">
                <a:solidFill>
                  <a:srgbClr val="003876"/>
                </a:solidFill>
                <a:cs typeface="Verdana"/>
              </a:rPr>
              <a:t>отвлекать</a:t>
            </a:r>
            <a:r>
              <a:rPr sz="2133" spc="-153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93" dirty="0">
                <a:solidFill>
                  <a:srgbClr val="003876"/>
                </a:solidFill>
                <a:cs typeface="Verdana"/>
              </a:rPr>
              <a:t>других</a:t>
            </a:r>
            <a:r>
              <a:rPr sz="2133" spc="-15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80" dirty="0">
                <a:solidFill>
                  <a:srgbClr val="003876"/>
                </a:solidFill>
                <a:cs typeface="Verdana"/>
              </a:rPr>
              <a:t>участников</a:t>
            </a:r>
            <a:r>
              <a:rPr sz="2133" spc="-15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23" dirty="0">
                <a:solidFill>
                  <a:srgbClr val="003876"/>
                </a:solidFill>
                <a:cs typeface="Verdana"/>
              </a:rPr>
              <a:t>экзаменов</a:t>
            </a:r>
            <a:r>
              <a:rPr sz="2133" spc="-16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70" dirty="0">
                <a:solidFill>
                  <a:srgbClr val="003876"/>
                </a:solidFill>
                <a:cs typeface="Verdana"/>
              </a:rPr>
              <a:t>от</a:t>
            </a:r>
            <a:r>
              <a:rPr sz="2133" spc="-15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110" dirty="0">
                <a:solidFill>
                  <a:srgbClr val="003876"/>
                </a:solidFill>
                <a:cs typeface="Verdana"/>
              </a:rPr>
              <a:t>выполнения </a:t>
            </a:r>
            <a:r>
              <a:rPr sz="2133" spc="-740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97" dirty="0">
                <a:solidFill>
                  <a:srgbClr val="003876"/>
                </a:solidFill>
                <a:cs typeface="Verdana"/>
              </a:rPr>
              <a:t>ими</a:t>
            </a:r>
            <a:r>
              <a:rPr sz="2133" spc="-169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33" dirty="0">
                <a:solidFill>
                  <a:srgbClr val="003876"/>
                </a:solidFill>
                <a:cs typeface="Verdana"/>
              </a:rPr>
              <a:t>экзаменационной</a:t>
            </a:r>
            <a:r>
              <a:rPr sz="2133" spc="-18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dirty="0">
                <a:solidFill>
                  <a:srgbClr val="003876"/>
                </a:solidFill>
                <a:cs typeface="Verdana"/>
              </a:rPr>
              <a:t>работы</a:t>
            </a:r>
            <a:r>
              <a:rPr sz="2133" spc="-157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-47" dirty="0">
                <a:solidFill>
                  <a:srgbClr val="003876"/>
                </a:solidFill>
                <a:cs typeface="Verdana"/>
              </a:rPr>
              <a:t>(при</a:t>
            </a:r>
            <a:r>
              <a:rPr sz="2133" spc="-163" dirty="0">
                <a:solidFill>
                  <a:srgbClr val="003876"/>
                </a:solidFill>
                <a:cs typeface="Verdana"/>
              </a:rPr>
              <a:t> </a:t>
            </a:r>
            <a:r>
              <a:rPr sz="2133" spc="20" dirty="0">
                <a:solidFill>
                  <a:srgbClr val="003876"/>
                </a:solidFill>
                <a:cs typeface="Verdana"/>
              </a:rPr>
              <a:t>необходимости)</a:t>
            </a:r>
            <a:endParaRPr sz="2133" dirty="0">
              <a:cs typeface="Verdana"/>
            </a:endParaRPr>
          </a:p>
        </p:txBody>
      </p:sp>
      <p:pic>
        <p:nvPicPr>
          <p:cNvPr id="15" name="object 6">
            <a:extLst>
              <a:ext uri="{FF2B5EF4-FFF2-40B4-BE49-F238E27FC236}">
                <a16:creationId xmlns:a16="http://schemas.microsoft.com/office/drawing/2014/main" id="{A5E2A7EC-BFC9-777E-0053-17971A6A9C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356" y="1730882"/>
            <a:ext cx="3390904" cy="11144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79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00200" y="229107"/>
            <a:ext cx="8229600" cy="636270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cs typeface="Times New Roman"/>
              </a:rPr>
              <a:t>Участниками </a:t>
            </a:r>
            <a:r>
              <a:rPr sz="2000" spc="-10" dirty="0">
                <a:solidFill>
                  <a:srgbClr val="001F5F"/>
                </a:solidFill>
                <a:cs typeface="Times New Roman"/>
              </a:rPr>
              <a:t>ГИА-11</a:t>
            </a:r>
            <a:r>
              <a:rPr sz="2000" spc="-3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cs typeface="Times New Roman"/>
              </a:rPr>
              <a:t>возможно</a:t>
            </a:r>
            <a:r>
              <a:rPr sz="2000" spc="-3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cs typeface="Times New Roman"/>
              </a:rPr>
              <a:t>ИЗМЕНЕНИЕ</a:t>
            </a:r>
            <a:r>
              <a:rPr sz="2000" b="1" spc="-4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cs typeface="Times New Roman"/>
              </a:rPr>
              <a:t>УРОВНЯ</a:t>
            </a:r>
            <a:r>
              <a:rPr sz="2000" b="1" spc="-3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по </a:t>
            </a:r>
            <a:r>
              <a:rPr sz="2000" spc="-15" dirty="0">
                <a:solidFill>
                  <a:srgbClr val="001F5F"/>
                </a:solidFill>
                <a:cs typeface="Times New Roman"/>
              </a:rPr>
              <a:t>математике</a:t>
            </a:r>
            <a:endParaRPr sz="2000" dirty="0"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cs typeface="Times New Roman"/>
              </a:rPr>
              <a:t>с</a:t>
            </a:r>
            <a:r>
              <a:rPr sz="2000" spc="-10" dirty="0">
                <a:solidFill>
                  <a:srgbClr val="001F5F"/>
                </a:solidFill>
                <a:cs typeface="Times New Roman"/>
              </a:rPr>
              <a:t> базового</a:t>
            </a:r>
            <a:r>
              <a:rPr sz="2000" spc="-3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на</a:t>
            </a:r>
            <a:r>
              <a:rPr sz="2000" spc="-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профильный</a:t>
            </a:r>
            <a:r>
              <a:rPr sz="2000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или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 наоборот</a:t>
            </a:r>
            <a:endParaRPr sz="2000" dirty="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000" y="990600"/>
            <a:ext cx="11355323" cy="1178528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710" marR="82550" indent="342900" algn="just">
              <a:lnSpc>
                <a:spcPct val="100000"/>
              </a:lnSpc>
              <a:spcBef>
                <a:spcPts val="310"/>
              </a:spcBef>
            </a:pPr>
            <a:r>
              <a:rPr sz="1600" b="1" spc="-5" dirty="0">
                <a:solidFill>
                  <a:srgbClr val="001F5F"/>
                </a:solidFill>
                <a:cs typeface="Times New Roman"/>
              </a:rPr>
              <a:t>п.</a:t>
            </a:r>
            <a:r>
              <a:rPr sz="1600" b="1" dirty="0">
                <a:solidFill>
                  <a:srgbClr val="001F5F"/>
                </a:solidFill>
                <a:cs typeface="Times New Roman"/>
              </a:rPr>
              <a:t> 13</a:t>
            </a:r>
            <a:r>
              <a:rPr sz="1600" b="1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«Лица,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указанные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пункте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7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Порядка,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вправе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изменить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указанный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заявлениях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об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участии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экзаменах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уровень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ЕГЭ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по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математике.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cs typeface="Times New Roman"/>
              </a:rPr>
              <a:t>этом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случае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указанные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лица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подают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ГЭК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соответствующие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заявления с указанием измененного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уровня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ЕГЭ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по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cs typeface="Times New Roman"/>
              </a:rPr>
              <a:t>математике.</a:t>
            </a:r>
            <a:endParaRPr sz="1600" dirty="0">
              <a:cs typeface="Times New Roman"/>
            </a:endParaRPr>
          </a:p>
          <a:p>
            <a:pPr marL="92710" marR="83185" indent="342900" algn="just">
              <a:lnSpc>
                <a:spcPct val="100000"/>
              </a:lnSpc>
              <a:spcBef>
                <a:spcPts val="1200"/>
              </a:spcBef>
            </a:pPr>
            <a:r>
              <a:rPr sz="1600" spc="-20" dirty="0">
                <a:solidFill>
                  <a:srgbClr val="001F5F"/>
                </a:solidFill>
                <a:cs typeface="Times New Roman"/>
              </a:rPr>
              <a:t>Указанные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заявления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подаются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не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позднее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чем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за</a:t>
            </a:r>
            <a:r>
              <a:rPr sz="1600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две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недели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до </a:t>
            </a:r>
            <a:r>
              <a:rPr sz="1600" spc="-38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начала</a:t>
            </a:r>
            <a:r>
              <a:rPr sz="1600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соответствующего</a:t>
            </a:r>
            <a:r>
              <a:rPr sz="1600" spc="6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экзамена.»</a:t>
            </a:r>
            <a:endParaRPr sz="1600" dirty="0">
              <a:cs typeface="Times New Roman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1066801" y="2475584"/>
            <a:ext cx="10515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cs typeface="Times New Roman"/>
              </a:rPr>
              <a:t>Более</a:t>
            </a:r>
            <a:r>
              <a:rPr sz="2000" spc="-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подробно</a:t>
            </a:r>
            <a:r>
              <a:rPr sz="2000" spc="-3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cs typeface="Times New Roman"/>
              </a:rPr>
              <a:t>прописана</a:t>
            </a:r>
            <a:r>
              <a:rPr sz="2000" b="1" spc="-3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cs typeface="Times New Roman"/>
              </a:rPr>
              <a:t>процедура</a:t>
            </a:r>
            <a:r>
              <a:rPr sz="2000" b="1" spc="-4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cs typeface="Times New Roman"/>
              </a:rPr>
              <a:t>проведения</a:t>
            </a:r>
            <a:r>
              <a:rPr sz="2000" b="1" spc="-3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cs typeface="Times New Roman"/>
              </a:rPr>
              <a:t>ЕГЭ</a:t>
            </a:r>
            <a:r>
              <a:rPr sz="2000" b="1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cs typeface="Times New Roman"/>
              </a:rPr>
              <a:t>по</a:t>
            </a:r>
            <a:r>
              <a:rPr sz="2000" b="1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cs typeface="Times New Roman"/>
              </a:rPr>
              <a:t>информатике</a:t>
            </a:r>
            <a:r>
              <a:rPr sz="2000" spc="-15" dirty="0">
                <a:solidFill>
                  <a:srgbClr val="001F5F"/>
                </a:solidFill>
                <a:cs typeface="Times New Roman"/>
              </a:rPr>
              <a:t>.</a:t>
            </a:r>
            <a:endParaRPr sz="2000" dirty="0">
              <a:cs typeface="Times New Roman"/>
            </a:endParaRPr>
          </a:p>
          <a:p>
            <a:pPr marL="12065" marR="5080" indent="-18415"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cs typeface="Times New Roman"/>
              </a:rPr>
              <a:t>Сокращены сроки </a:t>
            </a:r>
            <a:r>
              <a:rPr sz="2000" b="1" spc="-10" dirty="0">
                <a:solidFill>
                  <a:srgbClr val="001F5F"/>
                </a:solidFill>
                <a:cs typeface="Times New Roman"/>
              </a:rPr>
              <a:t>обработки </a:t>
            </a:r>
            <a:r>
              <a:rPr sz="2000" b="1" dirty="0">
                <a:solidFill>
                  <a:srgbClr val="001F5F"/>
                </a:solidFill>
                <a:cs typeface="Times New Roman"/>
              </a:rPr>
              <a:t>и </a:t>
            </a:r>
            <a:r>
              <a:rPr sz="2000" b="1" spc="-10" dirty="0">
                <a:solidFill>
                  <a:srgbClr val="001F5F"/>
                </a:solidFill>
                <a:cs typeface="Times New Roman"/>
              </a:rPr>
              <a:t>проверки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экзаменационных работ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ЕГЭ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по </a:t>
            </a:r>
            <a:r>
              <a:rPr sz="2000" spc="-15" dirty="0">
                <a:solidFill>
                  <a:srgbClr val="001F5F"/>
                </a:solidFill>
                <a:cs typeface="Times New Roman"/>
              </a:rPr>
              <a:t>информатике </a:t>
            </a:r>
            <a:r>
              <a:rPr sz="2000" spc="-484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до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cs typeface="Times New Roman"/>
              </a:rPr>
              <a:t>двух</a:t>
            </a:r>
            <a:r>
              <a:rPr sz="2000" spc="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календарных</a:t>
            </a:r>
            <a:r>
              <a:rPr sz="2000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дней</a:t>
            </a:r>
            <a:r>
              <a:rPr sz="2000" spc="10" dirty="0">
                <a:solidFill>
                  <a:srgbClr val="001F5F"/>
                </a:solidFill>
                <a:cs typeface="Times New Roman"/>
              </a:rPr>
              <a:t> после</a:t>
            </a:r>
            <a:r>
              <a:rPr sz="2000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проведения</a:t>
            </a:r>
            <a:r>
              <a:rPr sz="2000" spc="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экзамена,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вместо</a:t>
            </a:r>
            <a:r>
              <a:rPr sz="20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четырех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cs typeface="Times New Roman"/>
              </a:rPr>
              <a:t>календарных</a:t>
            </a:r>
            <a:r>
              <a:rPr sz="2000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cs typeface="Times New Roman"/>
              </a:rPr>
              <a:t>дней</a:t>
            </a:r>
            <a:endParaRPr sz="2000" dirty="0">
              <a:cs typeface="Times New Roman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304800" y="3779335"/>
            <a:ext cx="7703820" cy="1271502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81915" indent="342900" algn="just">
              <a:lnSpc>
                <a:spcPct val="100000"/>
              </a:lnSpc>
              <a:spcBef>
                <a:spcPts val="315"/>
              </a:spcBef>
            </a:pPr>
            <a:r>
              <a:rPr sz="1600" b="1" spc="-5" dirty="0">
                <a:solidFill>
                  <a:srgbClr val="001F5F"/>
                </a:solidFill>
                <a:cs typeface="Times New Roman"/>
              </a:rPr>
              <a:t>п.</a:t>
            </a:r>
            <a:r>
              <a:rPr sz="1600" b="1" dirty="0">
                <a:solidFill>
                  <a:srgbClr val="001F5F"/>
                </a:solidFill>
                <a:cs typeface="Times New Roman"/>
              </a:rPr>
              <a:t> 76</a:t>
            </a:r>
            <a:r>
              <a:rPr sz="1600" b="1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«При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проведении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ЕГЭ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по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информатике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выполнение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письменной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экзаменационной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работы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осуществляется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на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компьютере.</a:t>
            </a:r>
            <a:r>
              <a:rPr sz="1600" spc="37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cs typeface="Times New Roman"/>
              </a:rPr>
              <a:t>Аудитории,</a:t>
            </a:r>
            <a:r>
              <a:rPr sz="1600" spc="35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выделяемые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для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проведения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ЕГЭ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по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информатике,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оснащаются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компьютерной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техникой,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не 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имеющей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доступа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к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сети</a:t>
            </a:r>
            <a:r>
              <a:rPr sz="1600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«Интернет»,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установленным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специализированным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программным</a:t>
            </a:r>
            <a:r>
              <a:rPr sz="1600" spc="2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обеспечением...»</a:t>
            </a:r>
            <a:endParaRPr sz="1600" dirty="0">
              <a:cs typeface="Times New Roman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4257294" y="5115024"/>
            <a:ext cx="7703820" cy="1271502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83820" indent="342900" algn="just">
              <a:lnSpc>
                <a:spcPct val="100000"/>
              </a:lnSpc>
              <a:spcBef>
                <a:spcPts val="315"/>
              </a:spcBef>
            </a:pPr>
            <a:r>
              <a:rPr sz="1600" b="1" spc="-5" dirty="0">
                <a:solidFill>
                  <a:srgbClr val="001F5F"/>
                </a:solidFill>
                <a:cs typeface="Times New Roman"/>
              </a:rPr>
              <a:t>п.</a:t>
            </a:r>
            <a:r>
              <a:rPr sz="1600" b="1" dirty="0">
                <a:solidFill>
                  <a:srgbClr val="001F5F"/>
                </a:solidFill>
                <a:cs typeface="Times New Roman"/>
              </a:rPr>
              <a:t> 84</a:t>
            </a:r>
            <a:r>
              <a:rPr sz="1600" b="1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«Обработка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и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проверка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экзаменационных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работ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должны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завершиться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следующие</a:t>
            </a:r>
            <a:r>
              <a:rPr sz="1600" spc="5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сроки:</a:t>
            </a:r>
            <a:endParaRPr sz="1600" dirty="0">
              <a:cs typeface="Times New Roman"/>
            </a:endParaRPr>
          </a:p>
          <a:p>
            <a:pPr marL="433705" marR="83185" indent="-34290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1F5F"/>
                </a:solidFill>
                <a:cs typeface="Times New Roman"/>
              </a:rPr>
              <a:t>1)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ЕГЭ по </a:t>
            </a:r>
            <a:r>
              <a:rPr sz="1600" spc="-15" dirty="0">
                <a:solidFill>
                  <a:srgbClr val="001F5F"/>
                </a:solidFill>
                <a:cs typeface="Times New Roman"/>
              </a:rPr>
              <a:t>информатике,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в </a:t>
            </a:r>
            <a:r>
              <a:rPr sz="1600" spc="-20" dirty="0">
                <a:solidFill>
                  <a:srgbClr val="001F5F"/>
                </a:solidFill>
                <a:cs typeface="Times New Roman"/>
              </a:rPr>
              <a:t>том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числе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проведенный в досрочный и дополнительный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периоды,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в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резервные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сроки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каждого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из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периодов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проведения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экзаменов,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-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не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позднее</a:t>
            </a:r>
            <a:r>
              <a:rPr sz="1600" spc="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cs typeface="Times New Roman"/>
              </a:rPr>
              <a:t>двух</a:t>
            </a:r>
            <a:r>
              <a:rPr sz="16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календарных</a:t>
            </a:r>
            <a:r>
              <a:rPr sz="1600" spc="5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дней</a:t>
            </a:r>
            <a:r>
              <a:rPr sz="1600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cs typeface="Times New Roman"/>
              </a:rPr>
              <a:t>после</a:t>
            </a:r>
            <a:r>
              <a:rPr sz="1600" spc="2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cs typeface="Times New Roman"/>
              </a:rPr>
              <a:t>проведения</a:t>
            </a:r>
            <a:r>
              <a:rPr sz="1600"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1600" spc="-10" dirty="0" err="1">
                <a:solidFill>
                  <a:srgbClr val="001F5F"/>
                </a:solidFill>
                <a:cs typeface="Times New Roman"/>
              </a:rPr>
              <a:t>экзамена</a:t>
            </a:r>
            <a:r>
              <a:rPr sz="1600" spc="-10" dirty="0">
                <a:solidFill>
                  <a:srgbClr val="001F5F"/>
                </a:solidFill>
                <a:cs typeface="Times New Roman"/>
              </a:rPr>
              <a:t>;</a:t>
            </a:r>
            <a:endParaRPr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634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70592" y="609956"/>
            <a:ext cx="10264563" cy="4598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2933" b="1" kern="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Изменения </a:t>
            </a:r>
            <a:r>
              <a:rPr sz="2933" b="1" kern="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ЕГЭ/ОГЭ по иностранным языкам</a:t>
            </a:r>
            <a:endParaRPr sz="2933" kern="0" dirty="0">
              <a:solidFill>
                <a:schemeClr val="accent1">
                  <a:lumMod val="75000"/>
                </a:schemeClr>
              </a:solidFill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6381" y="2465234"/>
            <a:ext cx="3998807" cy="58276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square" lIns="0" tIns="8043" rIns="0" bIns="0" rtlCol="0">
            <a:spAutoFit/>
          </a:bodyPr>
          <a:lstStyle/>
          <a:p>
            <a:pPr marR="3387" indent="42863" algn="ctr">
              <a:spcBef>
                <a:spcPts val="63"/>
              </a:spcBef>
            </a:pPr>
            <a:r>
              <a:rPr sz="1867" b="1" spc="-20" dirty="0">
                <a:cs typeface="Tahoma"/>
              </a:rPr>
              <a:t>Есть</a:t>
            </a:r>
            <a:r>
              <a:rPr sz="1867" b="1" spc="-37" dirty="0">
                <a:cs typeface="Tahoma"/>
              </a:rPr>
              <a:t> </a:t>
            </a:r>
            <a:r>
              <a:rPr sz="1867" b="1" spc="-40" dirty="0">
                <a:cs typeface="Tahoma"/>
              </a:rPr>
              <a:t>задания</a:t>
            </a:r>
            <a:r>
              <a:rPr sz="1867" b="1" spc="-30" dirty="0">
                <a:cs typeface="Tahoma"/>
              </a:rPr>
              <a:t> </a:t>
            </a:r>
            <a:r>
              <a:rPr sz="1867" b="1" spc="207" dirty="0">
                <a:cs typeface="Tahoma"/>
              </a:rPr>
              <a:t>с</a:t>
            </a:r>
            <a:r>
              <a:rPr sz="1867" b="1" spc="-33" dirty="0">
                <a:cs typeface="Tahoma"/>
              </a:rPr>
              <a:t> </a:t>
            </a:r>
            <a:r>
              <a:rPr sz="1867" b="1" spc="-20" dirty="0">
                <a:cs typeface="Tahoma"/>
              </a:rPr>
              <a:t>прослушиванием </a:t>
            </a:r>
            <a:r>
              <a:rPr sz="1867" b="1" spc="-537" dirty="0">
                <a:cs typeface="Tahoma"/>
              </a:rPr>
              <a:t> </a:t>
            </a:r>
            <a:r>
              <a:rPr sz="1867" b="1" spc="-7" dirty="0">
                <a:cs typeface="Tahoma"/>
              </a:rPr>
              <a:t>аудиозаписи</a:t>
            </a:r>
            <a:endParaRPr sz="1867" dirty="0"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9320" y="3338059"/>
            <a:ext cx="4392930" cy="222454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37079" marR="210407" indent="-228611">
              <a:spcBef>
                <a:spcPts val="67"/>
              </a:spcBef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b="1" spc="-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Аудитории</a:t>
            </a:r>
            <a:r>
              <a:rPr sz="1600" b="1" spc="-3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sz="1600" b="1" spc="1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оборудуются</a:t>
            </a:r>
            <a:r>
              <a:rPr sz="1600" b="1" spc="-3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sz="1600" spc="5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средствами </a:t>
            </a:r>
            <a:r>
              <a:rPr sz="1600" spc="-55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воспроизведе</a:t>
            </a:r>
            <a:r>
              <a:rPr sz="1600" spc="-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</a:t>
            </a:r>
            <a:r>
              <a:rPr sz="1600" spc="-15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14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я</a:t>
            </a:r>
            <a:r>
              <a:rPr sz="1600" spc="-1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аудиоз</a:t>
            </a:r>
            <a:r>
              <a:rPr sz="1600" spc="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аписи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37079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spc="-3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</a:t>
            </a:r>
            <a:r>
              <a:rPr sz="1600" spc="18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С</a:t>
            </a:r>
            <a:r>
              <a:rPr sz="1600" spc="-1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6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или</a:t>
            </a:r>
            <a:r>
              <a:rPr sz="1600" spc="-13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8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</a:t>
            </a:r>
            <a:r>
              <a:rPr sz="1600" spc="8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р</a:t>
            </a:r>
            <a:r>
              <a:rPr sz="1600" spc="-5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ганиза</a:t>
            </a:r>
            <a:r>
              <a:rPr sz="1600" spc="-4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</a:t>
            </a:r>
            <a:r>
              <a:rPr sz="1600" spc="8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</a:t>
            </a:r>
            <a:r>
              <a:rPr sz="1600" spc="8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р</a:t>
            </a:r>
            <a:r>
              <a:rPr sz="1600" spc="-19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ы</a:t>
            </a:r>
            <a:r>
              <a:rPr sz="1600" spc="-12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настраиваю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</a:t>
            </a:r>
            <a:r>
              <a:rPr sz="1600" spc="-13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их,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37079"/>
            <a:r>
              <a:rPr sz="1600" spc="-23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ч</a:t>
            </a:r>
            <a:r>
              <a:rPr sz="1600" spc="-18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</a:t>
            </a:r>
            <a:r>
              <a:rPr sz="1600" spc="-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обы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3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было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169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с</a:t>
            </a:r>
            <a:r>
              <a:rPr sz="1600" spc="-4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лышн</a:t>
            </a:r>
            <a:r>
              <a:rPr sz="1600" spc="-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8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всем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37079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spc="-1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Аудиозап</a:t>
            </a:r>
            <a:r>
              <a:rPr sz="1600" spc="7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5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с</a:t>
            </a:r>
            <a:r>
              <a:rPr sz="1600" spc="-16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ь</a:t>
            </a:r>
            <a:r>
              <a:rPr sz="1600" spc="-1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прослуш</a:t>
            </a:r>
            <a:r>
              <a:rPr sz="1600" spc="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3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4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ется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b="1" spc="-3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дваж</a:t>
            </a:r>
            <a:r>
              <a:rPr sz="1600" b="1" spc="-3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д</a:t>
            </a:r>
            <a:r>
              <a:rPr sz="1600" b="1" spc="-12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ы</a:t>
            </a:r>
            <a:endParaRPr sz="1600" dirty="0">
              <a:solidFill>
                <a:schemeClr val="accent1">
                  <a:lumMod val="75000"/>
                </a:schemeClr>
              </a:solidFill>
              <a:cs typeface="Tahoma"/>
            </a:endParaRPr>
          </a:p>
          <a:p>
            <a:pPr marL="237079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spc="-6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5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время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7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про</a:t>
            </a:r>
            <a:r>
              <a:rPr sz="1600" spc="5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с</a:t>
            </a:r>
            <a:r>
              <a:rPr sz="1600" spc="-4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лушива</a:t>
            </a:r>
            <a:r>
              <a:rPr sz="1600" spc="-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</a:t>
            </a:r>
            <a:r>
              <a:rPr sz="1600" spc="-15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14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я</a:t>
            </a:r>
            <a:r>
              <a:rPr sz="1600" spc="-12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6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можн</a:t>
            </a:r>
            <a:r>
              <a:rPr sz="1600" spc="7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</a:t>
            </a:r>
            <a:r>
              <a:rPr sz="1600" spc="-1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дела</a:t>
            </a:r>
            <a:r>
              <a:rPr sz="1600" spc="-17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ть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37079"/>
            <a:r>
              <a:rPr sz="1600" b="1" spc="-1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пометк</a:t>
            </a:r>
            <a:r>
              <a:rPr sz="1600" b="1" spc="-1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и</a:t>
            </a:r>
            <a:r>
              <a:rPr sz="1600" b="1" spc="-3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sz="1600" spc="3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</a:t>
            </a:r>
            <a:r>
              <a:rPr sz="1600" spc="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12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4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черно</a:t>
            </a:r>
            <a:r>
              <a:rPr sz="1600" spc="-3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9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к</a:t>
            </a:r>
            <a:r>
              <a:rPr sz="1600" spc="-3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х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4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12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КИМ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37079" marR="31328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spc="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Посл</a:t>
            </a:r>
            <a:r>
              <a:rPr sz="1600" spc="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7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по</a:t>
            </a:r>
            <a:r>
              <a:rPr sz="1600" spc="-6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торного</a:t>
            </a:r>
            <a:r>
              <a:rPr sz="1600" spc="-1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прослуш</a:t>
            </a:r>
            <a:r>
              <a:rPr sz="1600" spc="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3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ния  </a:t>
            </a:r>
            <a:r>
              <a:rPr sz="1600" spc="-5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участники</a:t>
            </a:r>
            <a:r>
              <a:rPr sz="1600" spc="-12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</a:t>
            </a:r>
            <a:r>
              <a:rPr sz="1600" spc="1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р</a:t>
            </a:r>
            <a:r>
              <a:rPr sz="1600" spc="7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5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с</a:t>
            </a:r>
            <a:r>
              <a:rPr sz="1600" spc="-6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тупают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4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к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6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выполне</a:t>
            </a:r>
            <a:r>
              <a:rPr sz="1600" spc="-6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</a:t>
            </a:r>
            <a:r>
              <a:rPr sz="1600" spc="-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ию</a:t>
            </a:r>
            <a:r>
              <a:rPr sz="1600" spc="-12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8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ЭР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74195" y="2438400"/>
            <a:ext cx="4089823" cy="58276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square" lIns="0" tIns="8043" rIns="0" bIns="0" rtlCol="0">
            <a:spAutoFit/>
          </a:bodyPr>
          <a:lstStyle/>
          <a:p>
            <a:pPr marL="23813" marR="3387" indent="-23813" algn="ctr">
              <a:spcBef>
                <a:spcPts val="63"/>
              </a:spcBef>
            </a:pPr>
            <a:r>
              <a:rPr sz="1867" b="1" spc="-20" dirty="0">
                <a:cs typeface="Tahoma"/>
              </a:rPr>
              <a:t>Есть</a:t>
            </a:r>
            <a:r>
              <a:rPr sz="1867" b="1" spc="-33" dirty="0">
                <a:cs typeface="Tahoma"/>
              </a:rPr>
              <a:t> </a:t>
            </a:r>
            <a:r>
              <a:rPr sz="1867" b="1" spc="-40" dirty="0">
                <a:cs typeface="Tahoma"/>
              </a:rPr>
              <a:t>задания</a:t>
            </a:r>
            <a:r>
              <a:rPr sz="1867" b="1" spc="-30" dirty="0">
                <a:cs typeface="Tahoma"/>
              </a:rPr>
              <a:t> </a:t>
            </a:r>
            <a:r>
              <a:rPr sz="1867" b="1" spc="207" dirty="0">
                <a:cs typeface="Tahoma"/>
              </a:rPr>
              <a:t>с</a:t>
            </a:r>
            <a:r>
              <a:rPr sz="1867" b="1" spc="-33" dirty="0">
                <a:cs typeface="Tahoma"/>
              </a:rPr>
              <a:t> </a:t>
            </a:r>
            <a:r>
              <a:rPr sz="1867" b="1" spc="3" dirty="0">
                <a:cs typeface="Tahoma"/>
              </a:rPr>
              <a:t>предоставлением </a:t>
            </a:r>
            <a:r>
              <a:rPr sz="1867" b="1" spc="-537" dirty="0">
                <a:cs typeface="Tahoma"/>
              </a:rPr>
              <a:t> </a:t>
            </a:r>
            <a:r>
              <a:rPr sz="1867" b="1" spc="-17" dirty="0">
                <a:cs typeface="Tahoma"/>
              </a:rPr>
              <a:t>устных</a:t>
            </a:r>
            <a:r>
              <a:rPr sz="1867" b="1" spc="-30" dirty="0">
                <a:cs typeface="Tahoma"/>
              </a:rPr>
              <a:t> </a:t>
            </a:r>
            <a:r>
              <a:rPr sz="1867" b="1" spc="-13" dirty="0">
                <a:cs typeface="Tahoma"/>
              </a:rPr>
              <a:t>ответов</a:t>
            </a:r>
            <a:endParaRPr sz="1867" dirty="0"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34869" y="3403092"/>
            <a:ext cx="4603750" cy="197832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37079" indent="-228611">
              <a:spcBef>
                <a:spcPts val="67"/>
              </a:spcBef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spc="-18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7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</a:t>
            </a:r>
            <a:r>
              <a:rPr sz="1600" spc="-16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Г</a:t>
            </a:r>
            <a:r>
              <a:rPr sz="1600" spc="17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Э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</a:t>
            </a:r>
            <a:r>
              <a:rPr sz="1600" spc="-2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9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к</a:t>
            </a:r>
            <a:r>
              <a:rPr sz="1600" spc="-10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8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зад</a:t>
            </a:r>
            <a:r>
              <a:rPr sz="1600" spc="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1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ни</a:t>
            </a:r>
            <a:r>
              <a:rPr sz="1600" spc="-1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я</a:t>
            </a:r>
            <a:r>
              <a:rPr sz="1600" spc="-1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2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–</a:t>
            </a:r>
            <a:r>
              <a:rPr sz="1600" spc="-1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b="1" spc="-2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п</a:t>
            </a:r>
            <a:r>
              <a:rPr sz="1600" b="1" spc="-2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о</a:t>
            </a:r>
            <a:r>
              <a:rPr sz="1600" b="1" spc="-2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sz="1600" b="1" spc="-6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желанию</a:t>
            </a:r>
            <a:endParaRPr sz="1600" dirty="0">
              <a:solidFill>
                <a:schemeClr val="accent1">
                  <a:lumMod val="75000"/>
                </a:schemeClr>
              </a:solidFill>
              <a:cs typeface="Tahoma"/>
            </a:endParaRPr>
          </a:p>
          <a:p>
            <a:pPr marL="237079"/>
            <a:r>
              <a:rPr sz="1600" spc="-3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участника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37079" marR="157488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spc="-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Осуществляется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цифровая</a:t>
            </a:r>
            <a:r>
              <a:rPr sz="1600" spc="-13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аудиозапись </a:t>
            </a:r>
            <a:r>
              <a:rPr sz="1600" spc="-55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от</a:t>
            </a:r>
            <a:r>
              <a:rPr sz="1600" spc="-10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5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етов</a:t>
            </a:r>
            <a:r>
              <a:rPr sz="1600" spc="-1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(</a:t>
            </a:r>
            <a:r>
              <a:rPr sz="1600" spc="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оборудова</a:t>
            </a:r>
            <a:r>
              <a:rPr sz="1600" spc="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ни</a:t>
            </a:r>
            <a:r>
              <a:rPr sz="1600" spc="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аудитор</a:t>
            </a:r>
            <a:r>
              <a:rPr sz="1600" spc="-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8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й,  </a:t>
            </a:r>
            <a:r>
              <a:rPr sz="1600" spc="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настройка</a:t>
            </a:r>
            <a:r>
              <a:rPr sz="1600" spc="-13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оборудования)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37079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spc="-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КИМ</a:t>
            </a:r>
            <a:r>
              <a:rPr sz="1600" spc="-13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предоста</a:t>
            </a:r>
            <a:r>
              <a:rPr sz="1600" spc="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1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ляе</a:t>
            </a:r>
            <a:r>
              <a:rPr sz="1600" spc="-9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</a:t>
            </a:r>
            <a:r>
              <a:rPr sz="1600" spc="-3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ся</a:t>
            </a:r>
            <a:r>
              <a:rPr sz="1600" spc="-136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20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электронно</a:t>
            </a:r>
            <a:r>
              <a:rPr sz="1600" spc="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м</a:t>
            </a:r>
            <a:r>
              <a:rPr sz="1600" spc="-1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4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виде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37079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spc="-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Участн</a:t>
            </a:r>
            <a:r>
              <a:rPr sz="1600"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9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к</a:t>
            </a:r>
            <a:r>
              <a:rPr sz="1600" spc="-136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6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даё</a:t>
            </a:r>
            <a:r>
              <a:rPr sz="1600" spc="-18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т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от</a:t>
            </a:r>
            <a:r>
              <a:rPr sz="1600" spc="-10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еты</a:t>
            </a:r>
            <a:r>
              <a:rPr sz="1600" spc="-1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3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</a:t>
            </a:r>
            <a:r>
              <a:rPr sz="1600" spc="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1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зад</a:t>
            </a:r>
            <a:r>
              <a:rPr sz="1600" spc="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1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ния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37079" indent="-228611">
              <a:buFont typeface="Arial MT"/>
              <a:buChar char="•"/>
              <a:tabLst>
                <a:tab pos="236655" algn="l"/>
                <a:tab pos="237079" algn="l"/>
              </a:tabLst>
            </a:pPr>
            <a:r>
              <a:rPr sz="1600" spc="-2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Участн</a:t>
            </a:r>
            <a:r>
              <a:rPr sz="1600"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9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к</a:t>
            </a:r>
            <a:r>
              <a:rPr sz="1600" spc="-136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прослуш</a:t>
            </a:r>
            <a:r>
              <a:rPr sz="1600" spc="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z="1600" spc="-3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</a:t>
            </a:r>
            <a:r>
              <a:rPr sz="1600" spc="-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5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ет</a:t>
            </a:r>
            <a:r>
              <a:rPr sz="1600" spc="-1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z="1600" spc="-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з</a:t>
            </a:r>
            <a:r>
              <a:rPr sz="1600" spc="-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z="1600" spc="-2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пись</a:t>
            </a:r>
            <a:endParaRPr sz="1600"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0440" y="1336396"/>
            <a:ext cx="10150072" cy="891697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60113" rIns="0" bIns="0" rtlCol="0">
            <a:spAutoFit/>
          </a:bodyPr>
          <a:lstStyle/>
          <a:p>
            <a:pPr marL="304815">
              <a:spcBef>
                <a:spcPts val="473"/>
              </a:spcBef>
            </a:pPr>
            <a:r>
              <a:rPr spc="-27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Ес</a:t>
            </a:r>
            <a:r>
              <a:rPr spc="-20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л</a:t>
            </a:r>
            <a:r>
              <a:rPr spc="-33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и</a:t>
            </a:r>
            <a:r>
              <a:rPr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lang="ru-RU"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во время экзамена </a:t>
            </a:r>
            <a:r>
              <a:rPr spc="17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произош</a:t>
            </a:r>
            <a:r>
              <a:rPr spc="10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ё</a:t>
            </a:r>
            <a:r>
              <a:rPr spc="-90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л</a:t>
            </a:r>
            <a:r>
              <a:rPr spc="-10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b="1" spc="-1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техничес</a:t>
            </a:r>
            <a:r>
              <a:rPr b="1" spc="-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к</a:t>
            </a:r>
            <a:r>
              <a:rPr b="1" spc="-7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и</a:t>
            </a:r>
            <a:r>
              <a:rPr b="1" spc="-7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й</a:t>
            </a:r>
            <a:r>
              <a:rPr b="1" spc="-4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b="1" spc="33" dirty="0" err="1">
                <a:solidFill>
                  <a:schemeClr val="accent1">
                    <a:lumMod val="75000"/>
                  </a:schemeClr>
                </a:solidFill>
                <a:cs typeface="Tahoma"/>
              </a:rPr>
              <a:t>сбо</a:t>
            </a:r>
            <a:r>
              <a:rPr b="1" spc="43" dirty="0" err="1">
                <a:solidFill>
                  <a:schemeClr val="accent1">
                    <a:lumMod val="75000"/>
                  </a:schemeClr>
                </a:solidFill>
                <a:cs typeface="Tahoma"/>
              </a:rPr>
              <a:t>й</a:t>
            </a:r>
            <a:r>
              <a:rPr spc="-1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,</a:t>
            </a:r>
            <a:r>
              <a:rPr lang="ru-RU" spc="-11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pc="-80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у</a:t>
            </a:r>
            <a:r>
              <a:rPr spc="-43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ч</a:t>
            </a:r>
            <a:r>
              <a:rPr spc="-50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а</a:t>
            </a:r>
            <a:r>
              <a:rPr spc="-40" dirty="0" err="1">
                <a:solidFill>
                  <a:schemeClr val="accent1">
                    <a:lumMod val="75000"/>
                  </a:schemeClr>
                </a:solidFill>
                <a:cs typeface="Verdana"/>
              </a:rPr>
              <a:t>стник</a:t>
            </a:r>
            <a:r>
              <a:rPr spc="-10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pc="9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им</a:t>
            </a:r>
            <a:r>
              <a:rPr spc="9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</a:t>
            </a:r>
            <a:r>
              <a:rPr spc="-4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ет</a:t>
            </a:r>
            <a:r>
              <a:rPr spc="-1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pc="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прав</a:t>
            </a:r>
            <a:r>
              <a:rPr spc="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о</a:t>
            </a:r>
            <a:r>
              <a:rPr spc="-10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b="1" spc="-8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в</a:t>
            </a:r>
            <a:r>
              <a:rPr b="1" spc="-12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ы</a:t>
            </a:r>
            <a:r>
              <a:rPr b="1" spc="4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бра</a:t>
            </a:r>
            <a:r>
              <a:rPr b="1" spc="3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т</a:t>
            </a:r>
            <a:r>
              <a:rPr b="1" spc="-9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ь</a:t>
            </a:r>
            <a:r>
              <a:rPr spc="-23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:</a:t>
            </a:r>
            <a:endParaRPr dirty="0">
              <a:solidFill>
                <a:schemeClr val="accent1">
                  <a:lumMod val="75000"/>
                </a:schemeClr>
              </a:solidFill>
              <a:cs typeface="Verdana"/>
            </a:endParaRPr>
          </a:p>
          <a:p>
            <a:pPr marL="289574" indent="-229035">
              <a:buFont typeface="Arial MT"/>
              <a:buChar char="•"/>
              <a:tabLst>
                <a:tab pos="289574" algn="l"/>
                <a:tab pos="289998" algn="l"/>
              </a:tabLst>
            </a:pPr>
            <a:r>
              <a:rPr spc="-8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выполнить</a:t>
            </a:r>
            <a:r>
              <a:rPr spc="-1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pc="-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задания</a:t>
            </a:r>
            <a:r>
              <a:rPr spc="-11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b="1" spc="-9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в</a:t>
            </a:r>
            <a:r>
              <a:rPr b="1" spc="-1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b="1" spc="2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тот</a:t>
            </a:r>
            <a:r>
              <a:rPr b="1" spc="-2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b="1" spc="-10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ж</a:t>
            </a:r>
            <a:r>
              <a:rPr b="1" spc="6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е</a:t>
            </a:r>
            <a:r>
              <a:rPr b="1" spc="-3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b="1" spc="-2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день</a:t>
            </a:r>
            <a:endParaRPr dirty="0">
              <a:solidFill>
                <a:schemeClr val="accent1">
                  <a:lumMod val="75000"/>
                </a:schemeClr>
              </a:solidFill>
              <a:cs typeface="Tahoma"/>
            </a:endParaRPr>
          </a:p>
          <a:p>
            <a:pPr marL="289574" indent="-229035">
              <a:buFont typeface="Arial MT"/>
              <a:buChar char="•"/>
              <a:tabLst>
                <a:tab pos="289574" algn="l"/>
                <a:tab pos="289998" algn="l"/>
              </a:tabLst>
            </a:pPr>
            <a:r>
              <a:rPr spc="-87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выполнить</a:t>
            </a:r>
            <a:r>
              <a:rPr spc="-11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spc="-33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задания</a:t>
            </a:r>
            <a:r>
              <a:rPr spc="-110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 </a:t>
            </a:r>
            <a:r>
              <a:rPr b="1" spc="-9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в</a:t>
            </a:r>
            <a:r>
              <a:rPr b="1" spc="-1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b="1" spc="-3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резер</a:t>
            </a:r>
            <a:r>
              <a:rPr b="1" spc="-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в</a:t>
            </a:r>
            <a:r>
              <a:rPr b="1" spc="-4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ны</a:t>
            </a:r>
            <a:r>
              <a:rPr b="1" spc="-3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е</a:t>
            </a:r>
            <a:r>
              <a:rPr b="1" spc="-27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 </a:t>
            </a:r>
            <a:r>
              <a:rPr b="1" spc="10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сроки</a:t>
            </a:r>
            <a:endParaRPr sz="1600" dirty="0">
              <a:solidFill>
                <a:schemeClr val="accent1">
                  <a:lumMod val="75000"/>
                </a:schemeClr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468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BA761A93-7202-5D27-3B76-500E0420A8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6"/>
          </a:xfrm>
          <a:prstGeom prst="rect">
            <a:avLst/>
          </a:prstGeom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15BFA5B0-A049-9EFE-9E1F-5CC20772D8A3}"/>
              </a:ext>
            </a:extLst>
          </p:cNvPr>
          <p:cNvSpPr txBox="1"/>
          <p:nvPr/>
        </p:nvSpPr>
        <p:spPr>
          <a:xfrm>
            <a:off x="1752600" y="457200"/>
            <a:ext cx="9296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001F5F"/>
                </a:solidFill>
                <a:cs typeface="Times New Roman"/>
              </a:rPr>
              <a:t>Выпускники прошлых лет м</a:t>
            </a:r>
            <a:r>
              <a:rPr sz="2400" spc="-10" dirty="0" err="1">
                <a:solidFill>
                  <a:srgbClr val="001F5F"/>
                </a:solidFill>
                <a:cs typeface="Times New Roman"/>
              </a:rPr>
              <a:t>огут</a:t>
            </a:r>
            <a:r>
              <a:rPr sz="24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ИЗМЕНИТЬ</a:t>
            </a:r>
            <a:r>
              <a:rPr sz="2400" b="1" spc="-4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ИЛИ</a:t>
            </a:r>
            <a:r>
              <a:rPr sz="2400" b="1" spc="-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cs typeface="Times New Roman"/>
              </a:rPr>
              <a:t>ДОПОЛНИТЬ</a:t>
            </a:r>
            <a:endParaRPr sz="2400" dirty="0"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cs typeface="Times New Roman"/>
              </a:rPr>
              <a:t>перечень</a:t>
            </a:r>
            <a:r>
              <a:rPr sz="2400" spc="-2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cs typeface="Times New Roman"/>
              </a:rPr>
              <a:t>указанных</a:t>
            </a:r>
            <a:r>
              <a:rPr sz="2400" spc="3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в 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заявлениях</a:t>
            </a:r>
            <a:r>
              <a:rPr sz="2400" spc="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об</a:t>
            </a:r>
            <a:r>
              <a:rPr sz="24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участии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 в</a:t>
            </a:r>
            <a:r>
              <a:rPr sz="24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ЕГЭ</a:t>
            </a:r>
            <a:r>
              <a:rPr sz="2400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учебных</a:t>
            </a:r>
            <a:r>
              <a:rPr sz="2400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предметов</a:t>
            </a:r>
            <a:endParaRPr sz="2400" dirty="0">
              <a:cs typeface="Times New Roman"/>
            </a:endParaRPr>
          </a:p>
        </p:txBody>
      </p:sp>
      <p:pic>
        <p:nvPicPr>
          <p:cNvPr id="6" name="object 13">
            <a:extLst>
              <a:ext uri="{FF2B5EF4-FFF2-40B4-BE49-F238E27FC236}">
                <a16:creationId xmlns:a16="http://schemas.microsoft.com/office/drawing/2014/main" id="{06F1469E-F923-EA6D-9437-9BCEE1F1B0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362" y="2787807"/>
            <a:ext cx="4731258" cy="315544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64263652-7383-E072-DA1A-89D992A51103}"/>
              </a:ext>
            </a:extLst>
          </p:cNvPr>
          <p:cNvSpPr/>
          <p:nvPr/>
        </p:nvSpPr>
        <p:spPr>
          <a:xfrm>
            <a:off x="5036058" y="1579119"/>
            <a:ext cx="6672580" cy="1666239"/>
          </a:xfrm>
          <a:custGeom>
            <a:avLst/>
            <a:gdLst/>
            <a:ahLst/>
            <a:cxnLst/>
            <a:rect l="l" t="t" r="r" b="b"/>
            <a:pathLst>
              <a:path w="6672580" h="1666239">
                <a:moveTo>
                  <a:pt x="6672072" y="0"/>
                </a:moveTo>
                <a:lnTo>
                  <a:pt x="0" y="0"/>
                </a:lnTo>
                <a:lnTo>
                  <a:pt x="0" y="1665732"/>
                </a:lnTo>
                <a:lnTo>
                  <a:pt x="6672072" y="1665732"/>
                </a:lnTo>
                <a:lnTo>
                  <a:pt x="6672072" y="0"/>
                </a:lnTo>
                <a:close/>
              </a:path>
            </a:pathLst>
          </a:custGeom>
          <a:solidFill>
            <a:srgbClr val="BADEF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E71A2196-F85F-935D-30A5-B261D962420A}"/>
              </a:ext>
            </a:extLst>
          </p:cNvPr>
          <p:cNvSpPr txBox="1"/>
          <p:nvPr/>
        </p:nvSpPr>
        <p:spPr>
          <a:xfrm>
            <a:off x="5486400" y="1789938"/>
            <a:ext cx="5934075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1F5F"/>
                </a:solidFill>
                <a:cs typeface="Times New Roman"/>
              </a:rPr>
              <a:t>п. </a:t>
            </a:r>
            <a:r>
              <a:rPr b="1" dirty="0">
                <a:solidFill>
                  <a:srgbClr val="001F5F"/>
                </a:solidFill>
                <a:cs typeface="Times New Roman"/>
              </a:rPr>
              <a:t>16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«Участники ЕГЭ вправе изменить (дополнить)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перечень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указанных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в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заявлениях</a:t>
            </a:r>
            <a:r>
              <a:rPr dirty="0">
                <a:solidFill>
                  <a:srgbClr val="001F5F"/>
                </a:solidFill>
                <a:cs typeface="Times New Roman"/>
              </a:rPr>
              <a:t> об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участии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ЕГЭ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учебных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предметов,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изменить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сроки участия в ЕГЭ при наличии у </a:t>
            </a:r>
            <a:r>
              <a:rPr dirty="0">
                <a:solidFill>
                  <a:srgbClr val="001F5F"/>
                </a:solidFill>
                <a:cs typeface="Times New Roman"/>
              </a:rPr>
              <a:t>них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уважительных 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причин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(болезни</a:t>
            </a:r>
            <a:r>
              <a:rPr dirty="0">
                <a:solidFill>
                  <a:srgbClr val="001F5F"/>
                </a:solidFill>
                <a:cs typeface="Times New Roman"/>
              </a:rPr>
              <a:t> или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cs typeface="Times New Roman"/>
              </a:rPr>
              <a:t>иных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обстоятельств),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подтвержденных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документально…»</a:t>
            </a:r>
            <a:endParaRPr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082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2">
            <a:extLst>
              <a:ext uri="{FF2B5EF4-FFF2-40B4-BE49-F238E27FC236}">
                <a16:creationId xmlns:a16="http://schemas.microsoft.com/office/drawing/2014/main" id="{35A10D48-2DD9-CCFE-DAE4-0EA559A444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4105" y="505409"/>
            <a:ext cx="333755" cy="3660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1639" y="350382"/>
            <a:ext cx="11553448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solidFill>
                  <a:srgbClr val="001F5F"/>
                </a:solidFill>
                <a:cs typeface="Times New Roman"/>
              </a:rPr>
              <a:t>Участникам, </a:t>
            </a:r>
            <a:r>
              <a:rPr sz="2400" spc="-20" dirty="0">
                <a:solidFill>
                  <a:srgbClr val="001F5F"/>
                </a:solidFill>
                <a:cs typeface="Times New Roman"/>
              </a:rPr>
              <a:t>которые</a:t>
            </a:r>
            <a:r>
              <a:rPr sz="2400" spc="-2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не</a:t>
            </a:r>
            <a:r>
              <a:rPr sz="24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cs typeface="Times New Roman"/>
              </a:rPr>
              <a:t>смогли 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пройти</a:t>
            </a:r>
            <a:r>
              <a:rPr sz="24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cs typeface="Times New Roman"/>
              </a:rPr>
              <a:t>ГИА-9</a:t>
            </a:r>
            <a:r>
              <a:rPr sz="2400" spc="-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в сентябрьские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сроки</a:t>
            </a:r>
            <a:r>
              <a:rPr sz="2400" spc="-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по</a:t>
            </a:r>
            <a:r>
              <a:rPr sz="2400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выбранным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 учебным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предметам,</a:t>
            </a:r>
            <a:endParaRPr sz="2400" dirty="0"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cs typeface="Times New Roman"/>
              </a:rPr>
              <a:t>предоставляется</a:t>
            </a:r>
            <a:r>
              <a:rPr sz="2400" b="1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право</a:t>
            </a:r>
            <a:r>
              <a:rPr sz="2400" b="1" spc="-2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изменить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учебные</a:t>
            </a:r>
            <a:r>
              <a:rPr sz="2400" b="1" spc="-3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предметы</a:t>
            </a:r>
            <a:r>
              <a:rPr sz="2400" b="1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по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 выбору</a:t>
            </a:r>
            <a:endParaRPr sz="2400" dirty="0"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cs typeface="Times New Roman"/>
              </a:rPr>
              <a:t>для</a:t>
            </a:r>
            <a:r>
              <a:rPr sz="24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cs typeface="Times New Roman"/>
              </a:rPr>
              <a:t>повторного</a:t>
            </a:r>
            <a:r>
              <a:rPr sz="24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cs typeface="Times New Roman"/>
              </a:rPr>
              <a:t>прохождения 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ГИА-9</a:t>
            </a:r>
            <a:r>
              <a:rPr sz="24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cs typeface="Times New Roman"/>
              </a:rPr>
              <a:t>в</a:t>
            </a:r>
            <a:r>
              <a:rPr sz="2400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cs typeface="Times New Roman"/>
              </a:rPr>
              <a:t>следующем</a:t>
            </a:r>
            <a:r>
              <a:rPr sz="2400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cs typeface="Times New Roman"/>
              </a:rPr>
              <a:t>году</a:t>
            </a:r>
            <a:endParaRPr sz="2400" dirty="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1639" y="1889760"/>
            <a:ext cx="11465560" cy="2682240"/>
          </a:xfrm>
          <a:custGeom>
            <a:avLst/>
            <a:gdLst/>
            <a:ahLst/>
            <a:cxnLst/>
            <a:rect l="l" t="t" r="r" b="b"/>
            <a:pathLst>
              <a:path w="7091680" h="3556000">
                <a:moveTo>
                  <a:pt x="7091172" y="0"/>
                </a:moveTo>
                <a:lnTo>
                  <a:pt x="0" y="0"/>
                </a:lnTo>
                <a:lnTo>
                  <a:pt x="0" y="3555491"/>
                </a:lnTo>
                <a:lnTo>
                  <a:pt x="7091172" y="3555491"/>
                </a:lnTo>
                <a:lnTo>
                  <a:pt x="7091172" y="0"/>
                </a:lnTo>
                <a:close/>
              </a:path>
            </a:pathLst>
          </a:custGeom>
          <a:solidFill>
            <a:srgbClr val="D6E3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2000" y="2062733"/>
            <a:ext cx="10744200" cy="2505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1F5F"/>
                </a:solidFill>
                <a:cs typeface="Times New Roman"/>
              </a:rPr>
              <a:t>п. </a:t>
            </a:r>
            <a:r>
              <a:rPr b="1" dirty="0">
                <a:solidFill>
                  <a:srgbClr val="001F5F"/>
                </a:solidFill>
                <a:cs typeface="Times New Roman"/>
              </a:rPr>
              <a:t>82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«Участникам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ГИА, </a:t>
            </a:r>
            <a:r>
              <a:rPr dirty="0">
                <a:solidFill>
                  <a:srgbClr val="001F5F"/>
                </a:solidFill>
                <a:cs typeface="Times New Roman"/>
              </a:rPr>
              <a:t>не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прошедшим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ГИА,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в </a:t>
            </a:r>
            <a:r>
              <a:rPr spc="-25" dirty="0">
                <a:solidFill>
                  <a:srgbClr val="001F5F"/>
                </a:solidFill>
                <a:cs typeface="Times New Roman"/>
              </a:rPr>
              <a:t>том </a:t>
            </a:r>
            <a:r>
              <a:rPr dirty="0">
                <a:solidFill>
                  <a:srgbClr val="001F5F"/>
                </a:solidFill>
                <a:cs typeface="Times New Roman"/>
              </a:rPr>
              <a:t>числе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участникам 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ГИА,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чьи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20" dirty="0">
                <a:solidFill>
                  <a:srgbClr val="001F5F"/>
                </a:solidFill>
                <a:cs typeface="Times New Roman"/>
              </a:rPr>
              <a:t>результаты</a:t>
            </a:r>
            <a:r>
              <a:rPr spc="-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cs typeface="Times New Roman"/>
              </a:rPr>
              <a:t>по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сдаваемым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учебным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предметам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в 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дополнительном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периоде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и </a:t>
            </a:r>
            <a:r>
              <a:rPr dirty="0">
                <a:solidFill>
                  <a:srgbClr val="001F5F"/>
                </a:solidFill>
                <a:cs typeface="Times New Roman"/>
              </a:rPr>
              <a:t>(или)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резервные сроки дополнительного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периода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были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аннулированы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по</a:t>
            </a:r>
            <a:r>
              <a:rPr dirty="0">
                <a:solidFill>
                  <a:srgbClr val="001F5F"/>
                </a:solidFill>
                <a:cs typeface="Times New Roman"/>
              </a:rPr>
              <a:t> решению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председателя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ГЭК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случае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выявления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5" dirty="0">
                <a:solidFill>
                  <a:srgbClr val="001F5F"/>
                </a:solidFill>
                <a:cs typeface="Times New Roman"/>
              </a:rPr>
              <a:t>фактов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нарушения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Порядка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участниками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ГИА,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а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также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участникам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ГИА,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получившим </a:t>
            </a:r>
            <a:r>
              <a:rPr dirty="0">
                <a:solidFill>
                  <a:srgbClr val="001F5F"/>
                </a:solidFill>
                <a:cs typeface="Times New Roman"/>
              </a:rPr>
              <a:t>на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 </a:t>
            </a:r>
            <a:r>
              <a:rPr spc="-15" dirty="0">
                <a:solidFill>
                  <a:srgbClr val="001F5F"/>
                </a:solidFill>
                <a:cs typeface="Times New Roman"/>
              </a:rPr>
              <a:t>неудовлетворительные </a:t>
            </a:r>
            <a:r>
              <a:rPr spc="-20" dirty="0">
                <a:solidFill>
                  <a:srgbClr val="001F5F"/>
                </a:solidFill>
                <a:cs typeface="Times New Roman"/>
              </a:rPr>
              <a:t>результаты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более чем по </a:t>
            </a:r>
            <a:r>
              <a:rPr spc="-25" dirty="0">
                <a:solidFill>
                  <a:srgbClr val="001F5F"/>
                </a:solidFill>
                <a:cs typeface="Times New Roman"/>
              </a:rPr>
              <a:t>двум </a:t>
            </a:r>
            <a:r>
              <a:rPr spc="-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учебным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предметам,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либо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получившим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5" dirty="0">
                <a:solidFill>
                  <a:srgbClr val="001F5F"/>
                </a:solidFill>
                <a:cs typeface="Times New Roman"/>
              </a:rPr>
              <a:t>повторно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5" dirty="0">
                <a:solidFill>
                  <a:srgbClr val="001F5F"/>
                </a:solidFill>
                <a:cs typeface="Times New Roman"/>
              </a:rPr>
              <a:t>неудовлетворительный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25" dirty="0">
                <a:solidFill>
                  <a:srgbClr val="001F5F"/>
                </a:solidFill>
                <a:cs typeface="Times New Roman"/>
              </a:rPr>
              <a:t>результат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по </a:t>
            </a:r>
            <a:r>
              <a:rPr spc="-15" dirty="0">
                <a:solidFill>
                  <a:srgbClr val="001F5F"/>
                </a:solidFill>
                <a:cs typeface="Times New Roman"/>
              </a:rPr>
              <a:t>одному </a:t>
            </a:r>
            <a:r>
              <a:rPr dirty="0">
                <a:solidFill>
                  <a:srgbClr val="001F5F"/>
                </a:solidFill>
                <a:cs typeface="Times New Roman"/>
              </a:rPr>
              <a:t>или </a:t>
            </a:r>
            <a:r>
              <a:rPr spc="-25" dirty="0">
                <a:solidFill>
                  <a:srgbClr val="001F5F"/>
                </a:solidFill>
                <a:cs typeface="Times New Roman"/>
              </a:rPr>
              <a:t>двум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учебным предметам </a:t>
            </a:r>
            <a:r>
              <a:rPr dirty="0">
                <a:solidFill>
                  <a:srgbClr val="001F5F"/>
                </a:solidFill>
                <a:cs typeface="Times New Roman"/>
              </a:rPr>
              <a:t>на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в резервные </a:t>
            </a:r>
            <a:r>
              <a:rPr dirty="0">
                <a:solidFill>
                  <a:srgbClr val="001F5F"/>
                </a:solidFill>
                <a:cs typeface="Times New Roman"/>
              </a:rPr>
              <a:t>сроки 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дополнительного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периода, </a:t>
            </a:r>
            <a:r>
              <a:rPr dirty="0">
                <a:solidFill>
                  <a:srgbClr val="001F5F"/>
                </a:solidFill>
                <a:cs typeface="Times New Roman"/>
              </a:rPr>
              <a:t>предоставляется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право </a:t>
            </a:r>
            <a:r>
              <a:rPr spc="-15" dirty="0">
                <a:solidFill>
                  <a:srgbClr val="001F5F"/>
                </a:solidFill>
                <a:cs typeface="Times New Roman"/>
              </a:rPr>
              <a:t>повторно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пройти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 по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соответствующему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учебному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предмету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(соответствующим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учебным 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предметам)</a:t>
            </a:r>
            <a:r>
              <a:rPr dirty="0">
                <a:solidFill>
                  <a:srgbClr val="001F5F"/>
                </a:solidFill>
                <a:cs typeface="Times New Roman"/>
              </a:rPr>
              <a:t> не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ранее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чем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следующем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25" dirty="0">
                <a:solidFill>
                  <a:srgbClr val="001F5F"/>
                </a:solidFill>
                <a:cs typeface="Times New Roman"/>
              </a:rPr>
              <a:t>году</a:t>
            </a:r>
            <a:r>
              <a:rPr spc="-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формах,</a:t>
            </a:r>
            <a:r>
              <a:rPr spc="38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установленных 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пунктом</a:t>
            </a:r>
            <a:r>
              <a:rPr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 </a:t>
            </a:r>
            <a:r>
              <a:rPr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imes New Roman"/>
              </a:rPr>
              <a:t>6</a:t>
            </a:r>
            <a:r>
              <a:rPr dirty="0">
                <a:solidFill>
                  <a:srgbClr val="0000F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Порядка.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25" dirty="0">
                <a:solidFill>
                  <a:srgbClr val="001F5F"/>
                </a:solidFill>
                <a:cs typeface="Times New Roman"/>
              </a:rPr>
              <a:t>Указанные</a:t>
            </a:r>
            <a:r>
              <a:rPr spc="-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участники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вправе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изменить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учебные 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предметы</a:t>
            </a:r>
            <a:r>
              <a:rPr spc="2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по</a:t>
            </a:r>
            <a:r>
              <a:rPr spc="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выбору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для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5" dirty="0">
                <a:solidFill>
                  <a:srgbClr val="001F5F"/>
                </a:solidFill>
                <a:cs typeface="Times New Roman"/>
              </a:rPr>
              <a:t>повторного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5" dirty="0">
                <a:solidFill>
                  <a:srgbClr val="001F5F"/>
                </a:solidFill>
                <a:cs typeface="Times New Roman"/>
              </a:rPr>
              <a:t>прохождения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ГИА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в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следующем</a:t>
            </a:r>
            <a:r>
              <a:rPr spc="4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20" dirty="0">
                <a:solidFill>
                  <a:srgbClr val="001F5F"/>
                </a:solidFill>
                <a:cs typeface="Times New Roman"/>
              </a:rPr>
              <a:t>году…»</a:t>
            </a:r>
            <a:endParaRPr dirty="0"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BA761A93-7202-5D27-3B76-500E0420A8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64263652-7383-E072-DA1A-89D992A51103}"/>
              </a:ext>
            </a:extLst>
          </p:cNvPr>
          <p:cNvSpPr/>
          <p:nvPr/>
        </p:nvSpPr>
        <p:spPr>
          <a:xfrm>
            <a:off x="3962400" y="1579119"/>
            <a:ext cx="8001000" cy="1468881"/>
          </a:xfrm>
          <a:custGeom>
            <a:avLst/>
            <a:gdLst/>
            <a:ahLst/>
            <a:cxnLst/>
            <a:rect l="l" t="t" r="r" b="b"/>
            <a:pathLst>
              <a:path w="6672580" h="1666239">
                <a:moveTo>
                  <a:pt x="6672072" y="0"/>
                </a:moveTo>
                <a:lnTo>
                  <a:pt x="0" y="0"/>
                </a:lnTo>
                <a:lnTo>
                  <a:pt x="0" y="1665732"/>
                </a:lnTo>
                <a:lnTo>
                  <a:pt x="6672072" y="1665732"/>
                </a:lnTo>
                <a:lnTo>
                  <a:pt x="6672072" y="0"/>
                </a:lnTo>
                <a:close/>
              </a:path>
            </a:pathLst>
          </a:custGeom>
          <a:solidFill>
            <a:srgbClr val="BADEF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ACA720A0-8B34-E4E2-D3FA-38DB6D0C5135}"/>
              </a:ext>
            </a:extLst>
          </p:cNvPr>
          <p:cNvSpPr txBox="1"/>
          <p:nvPr/>
        </p:nvSpPr>
        <p:spPr>
          <a:xfrm>
            <a:off x="1295400" y="627289"/>
            <a:ext cx="99060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800" spc="-5" dirty="0">
                <a:solidFill>
                  <a:srgbClr val="001F5F"/>
                </a:solidFill>
                <a:cs typeface="Times New Roman"/>
              </a:rPr>
              <a:t>Закреплена возможность п</a:t>
            </a:r>
            <a:r>
              <a:rPr sz="2800" spc="-5" dirty="0" err="1">
                <a:solidFill>
                  <a:srgbClr val="001F5F"/>
                </a:solidFill>
                <a:cs typeface="Times New Roman"/>
              </a:rPr>
              <a:t>роведение</a:t>
            </a:r>
            <a:r>
              <a:rPr sz="2800" spc="-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cs typeface="Times New Roman"/>
              </a:rPr>
              <a:t>итогового</a:t>
            </a:r>
            <a:r>
              <a:rPr sz="2800" spc="-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cs typeface="Times New Roman"/>
              </a:rPr>
              <a:t>собеседования</a:t>
            </a:r>
            <a:r>
              <a:rPr sz="2800" spc="-3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cs typeface="Times New Roman"/>
              </a:rPr>
              <a:t>в </a:t>
            </a:r>
            <a:r>
              <a:rPr sz="2800" b="1" spc="-10" dirty="0">
                <a:solidFill>
                  <a:srgbClr val="001F5F"/>
                </a:solidFill>
                <a:cs typeface="Times New Roman"/>
              </a:rPr>
              <a:t>ДИСТАНЦИОННОЙ</a:t>
            </a:r>
            <a:r>
              <a:rPr sz="2800" b="1" spc="-6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cs typeface="Times New Roman"/>
              </a:rPr>
              <a:t>ФОРМЕ</a:t>
            </a:r>
            <a:endParaRPr sz="2800" dirty="0">
              <a:cs typeface="Times New Roman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6074B50E-ED31-7D66-4A41-6D33200D7DFB}"/>
              </a:ext>
            </a:extLst>
          </p:cNvPr>
          <p:cNvSpPr txBox="1"/>
          <p:nvPr/>
        </p:nvSpPr>
        <p:spPr>
          <a:xfrm>
            <a:off x="4253738" y="1764318"/>
            <a:ext cx="7454900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1F5F"/>
                </a:solidFill>
                <a:cs typeface="Times New Roman"/>
              </a:rPr>
              <a:t>п.20</a:t>
            </a:r>
            <a:r>
              <a:rPr b="1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«…По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cs typeface="Times New Roman"/>
              </a:rPr>
              <a:t>решению</a:t>
            </a:r>
            <a:r>
              <a:rPr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ОИВ,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учредителей,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загранучреждений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итоговое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собеседование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проводится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с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применением</a:t>
            </a:r>
            <a:r>
              <a:rPr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информационно-коммуникационных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технологий, в </a:t>
            </a:r>
            <a:r>
              <a:rPr spc="-20" dirty="0">
                <a:solidFill>
                  <a:srgbClr val="001F5F"/>
                </a:solidFill>
                <a:cs typeface="Times New Roman"/>
              </a:rPr>
              <a:t>том </a:t>
            </a:r>
            <a:r>
              <a:rPr dirty="0">
                <a:solidFill>
                  <a:srgbClr val="001F5F"/>
                </a:solidFill>
                <a:cs typeface="Times New Roman"/>
              </a:rPr>
              <a:t>числе дистанционных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образовательных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технологий, в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порядке,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установленном</a:t>
            </a:r>
            <a:r>
              <a:rPr spc="5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ОИВ,</a:t>
            </a:r>
            <a:r>
              <a:rPr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учредителями,</a:t>
            </a:r>
            <a:r>
              <a:rPr spc="45" dirty="0">
                <a:solidFill>
                  <a:srgbClr val="001F5F"/>
                </a:solidFill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cs typeface="Times New Roman"/>
              </a:rPr>
              <a:t>загранучреждениями…»</a:t>
            </a:r>
            <a:endParaRPr dirty="0">
              <a:cs typeface="Times New Roman"/>
            </a:endParaRPr>
          </a:p>
        </p:txBody>
      </p:sp>
      <p:pic>
        <p:nvPicPr>
          <p:cNvPr id="9" name="object 14">
            <a:extLst>
              <a:ext uri="{FF2B5EF4-FFF2-40B4-BE49-F238E27FC236}">
                <a16:creationId xmlns:a16="http://schemas.microsoft.com/office/drawing/2014/main" id="{8A717EA5-9888-DF00-A19A-25C8108112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3344066"/>
            <a:ext cx="4207002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4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1274</Words>
  <Application>Microsoft Office PowerPoint</Application>
  <PresentationFormat>Широкоэкранный</PresentationFormat>
  <Paragraphs>89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MT</vt:lpstr>
      <vt:lpstr>Calibri</vt:lpstr>
      <vt:lpstr>Microsoft Sans Serif</vt:lpstr>
      <vt:lpstr>Office Theme</vt:lpstr>
      <vt:lpstr>Презентация PowerPoint</vt:lpstr>
      <vt:lpstr>Презентация PowerPoint</vt:lpstr>
      <vt:lpstr>ГИА-11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Тимур Ф. Ишханов</cp:lastModifiedBy>
  <cp:revision>64</cp:revision>
  <dcterms:created xsi:type="dcterms:W3CDTF">2023-08-07T09:23:18Z</dcterms:created>
  <dcterms:modified xsi:type="dcterms:W3CDTF">2023-10-11T13:26:05Z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2023-08-07T00:00:00Z</vt:filetime>
  </property>
</Properties>
</file>