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7" r:id="rId1"/>
    <p:sldMasterId id="2147483692" r:id="rId2"/>
  </p:sldMasterIdLst>
  <p:notesMasterIdLst>
    <p:notesMasterId r:id="rId12"/>
  </p:notesMasterIdLst>
  <p:sldIdLst>
    <p:sldId id="336" r:id="rId3"/>
    <p:sldId id="341" r:id="rId4"/>
    <p:sldId id="339" r:id="rId5"/>
    <p:sldId id="342" r:id="rId6"/>
    <p:sldId id="340" r:id="rId7"/>
    <p:sldId id="343" r:id="rId8"/>
    <p:sldId id="344" r:id="rId9"/>
    <p:sldId id="345" r:id="rId10"/>
    <p:sldId id="30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7" autoAdjust="0"/>
    <p:restoredTop sz="95613" autoAdjust="0"/>
  </p:normalViewPr>
  <p:slideViewPr>
    <p:cSldViewPr snapToGrid="0" showGuides="1">
      <p:cViewPr varScale="1">
        <p:scale>
          <a:sx n="97" d="100"/>
          <a:sy n="97" d="100"/>
        </p:scale>
        <p:origin x="54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03691-0A24-41EF-BFAA-E15A7F070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004848"/>
            <a:ext cx="6858000" cy="2031325"/>
          </a:xfrm>
          <a:ln w="101600">
            <a:solidFill>
              <a:schemeClr val="bg1"/>
            </a:solidFill>
          </a:ln>
        </p:spPr>
        <p:txBody>
          <a:bodyPr tIns="182880" bIns="182880" anchor="b">
            <a:spAutoFit/>
          </a:bodyPr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E58A61-97D0-466F-9C6F-50699E954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235570"/>
            <a:ext cx="6858000" cy="134140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00098-3AD8-4D0C-A235-5B513E92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D588-FFD6-4091-97AA-D11096B1E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24620-CEC3-4743-A571-9730DED17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62DA-3030-4B07-AAB8-DF1E59243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2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EB72F-1B37-41D0-B230-EBA11ED7A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0E1134-6835-48B8-BCD0-F21F6A414F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7B69B-0ED2-4109-927F-50037D65C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15A83-5D9A-4482-A0D3-6776954D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E925C-AE15-4956-BE03-286F6E9C8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62DA-3030-4B07-AAB8-DF1E59243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7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4A6FB9-FA78-4F0D-8166-D2D57ED3E7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6B6481-46CD-4DD2-9AF2-1F1A8A5C6D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7104A-76B3-4B1C-9C00-4E2E53E2C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A5228-AE68-48FC-886C-02000DC5F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3F9A6-FEB3-4DC7-97C6-93BF3D9E8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62DA-3030-4B07-AAB8-DF1E59243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07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31CC6-70C4-4AD5-8097-3A912B4AA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B9D9C-DF0C-4673-8B9A-2E4DDF67F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A7745-14C0-4C5E-B665-4AB783434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DA606-B51E-4311-A561-6368113F5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39892-89ED-42C0-ADAE-A85A96920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62DA-3030-4B07-AAB8-DF1E59243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6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CBF12-30CA-4623-A4AE-7404985BA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C1F92-41EE-4B77-82CE-BD20C1586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16857-BC3D-4E53-8F46-91F685CDE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0F0C6-0015-4783-9BE8-5E406FE10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C39F2-C579-4A2A-919F-824BEF692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62DA-3030-4B07-AAB8-DF1E59243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7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E28EF-855E-4915-AFB8-B1555BC44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E8975-2D8B-47AC-AF99-9E92D9C6C5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1D7785-47CF-4A09-B426-CA233D6F3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88BA3-F192-4B97-AE56-A3A61DC15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B25A8-45B0-41E4-A9EC-72F220CCB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602D2-EB4F-470D-AEA7-B8970C8FF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62DA-3030-4B07-AAB8-DF1E59243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7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51B51-C1A6-40D1-AEFA-B25385E10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6741A-0F52-43B0-A327-48C99D1D6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AE10E6-DF0C-46E8-8134-B4F6A4278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8DAC4-375D-4199-9CF3-692C12B17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764C4F-EB9B-4555-8B56-20A210B27D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C1F419-71AE-4D6C-BAB4-2E58AEF0F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D555AC-6735-4EB9-8EAE-A6D6F3652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9FDE9D-1BDC-4041-92F8-9ECEFD718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62DA-3030-4B07-AAB8-DF1E59243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2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F40F3-C666-44B6-974C-57BBA6D36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30938E-21DA-4923-AA39-AB85D8BAA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EA3CCA-A7DC-4154-A891-01E3E9EA4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C6BFD7-6E5E-4EF6-B11D-4AF7B38F7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62DA-3030-4B07-AAB8-DF1E59243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D6B997-7797-4FEC-BD29-819E64ED7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FD1476-3A90-486B-9BA7-03F965260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10339-53E6-4FFD-AD8C-85769922C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62DA-3030-4B07-AAB8-DF1E59243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42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4AE19-A794-441F-ADDB-0919CD91B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9DB88-F5A4-45C6-85A5-2667DD1EB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16694-75EF-46EA-8354-1EBF07213A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97D8C2-4EB0-449C-A2FC-A7890EE2D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2BD23A-E6D3-4ACF-BA96-AD1C4F583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E64E6-BBD9-46EE-BEB5-3DF0A5AA0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62DA-3030-4B07-AAB8-DF1E59243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4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981A4-31E7-40FE-BB9A-51463F66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1CD570-7C39-441A-A722-2C047FA5B2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C1F7E-7B21-4A5C-AC64-AE20AAD6A3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61C4F2-1A49-4CDE-A412-339B02BC7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AA6B2-FD2B-4D1A-A9ED-882725EA3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A1881D-D813-4109-A238-96FAC079E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62DA-3030-4B07-AAB8-DF1E59243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7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F2E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CEE8C6-817B-4ADB-B43A-11C03D234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70B61-028E-46F4-99F0-C47E5C41D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D9CE5-6E5C-4520-91D9-BC25EA2C2E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8C28B-87B7-455A-B4A2-335CB7C53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4A9FE-B96A-4D96-BF9B-EDF49BA2A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662DA-3030-4B07-AAB8-DF1E592437E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02865CC-77B7-4900-98B0-5F4DB695A83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78E2FD5-C4BF-4E43-9356-A698E5DD3D00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F0CF29A-CE34-4950-A020-726951E824AE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EAA1284-9DF8-4F9F-80F2-E2A94CAD06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233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D676E-000A-49E8-BA1E-DBBD01FFD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309" y="1048876"/>
            <a:ext cx="7886700" cy="4351338"/>
          </a:xfrm>
        </p:spPr>
        <p:txBody>
          <a:bodyPr>
            <a:noAutofit/>
          </a:bodyPr>
          <a:lstStyle/>
          <a:p>
            <a:pPr marL="0" indent="0" algn="ctr">
              <a:spcBef>
                <a:spcPts val="1350"/>
              </a:spcBef>
              <a:buNone/>
            </a:pPr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аспекты подготовки к ЕГЭ по обществознанию: </a:t>
            </a:r>
            <a:endParaRPr lang="ru-RU" sz="3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1350"/>
              </a:spcBef>
              <a:buNone/>
            </a:pPr>
            <a:r>
              <a:rPr 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</a:t>
            </a:r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теории и практики </a:t>
            </a:r>
            <a:endParaRPr lang="ru-RU" sz="3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1350"/>
              </a:spcBef>
              <a:buNone/>
            </a:pPr>
            <a:r>
              <a:rPr 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примере задания 25 </a:t>
            </a:r>
            <a:endParaRPr lang="ru-RU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n-US" sz="1600" dirty="0" smtClean="0"/>
          </a:p>
          <a:p>
            <a:pPr marL="0" indent="0" algn="r">
              <a:buNone/>
            </a:pPr>
            <a:endParaRPr lang="en-US" sz="1600" dirty="0"/>
          </a:p>
          <a:p>
            <a:pPr marL="0" indent="0" algn="r">
              <a:buNone/>
            </a:pPr>
            <a:r>
              <a:rPr lang="ru-RU" sz="1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Негибова</a:t>
            </a:r>
            <a:r>
              <a:rPr lang="ru-RU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Галина Викторовна,</a:t>
            </a:r>
          </a:p>
          <a:p>
            <a:pPr marL="0" indent="0" algn="r">
              <a:buNone/>
            </a:pPr>
            <a:r>
              <a:rPr lang="ru-RU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учитель истории и обществознания</a:t>
            </a:r>
          </a:p>
          <a:p>
            <a:pPr marL="0" indent="0" algn="r">
              <a:buNone/>
            </a:pPr>
            <a:r>
              <a:rPr lang="ru-RU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высшей категории МБОУ гимназии №1 г. Армавира, </a:t>
            </a:r>
          </a:p>
          <a:p>
            <a:pPr marL="0" indent="0" algn="r">
              <a:buNone/>
            </a:pPr>
            <a:r>
              <a:rPr lang="ru-RU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эксперт ГЭК по обществознанию</a:t>
            </a:r>
            <a:endParaRPr lang="en-US" sz="1600" b="1" i="1" u="sng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71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25 как часть составного 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US" dirty="0" smtClean="0"/>
              <a:t>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конкретизирует, в том числе применительно к реалиям современного российского общества и государства, отдельные аспекты темы доклада, заявленного в задании 24;</a:t>
            </a:r>
          </a:p>
          <a:p>
            <a:pPr marL="0" indent="0" fontAlgn="base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умения выявлять причинно-следственные и функциональные связи изученных социальных объектов (предметный результат);</a:t>
            </a:r>
          </a:p>
          <a:p>
            <a:pPr marL="0" indent="0" fontAlgn="base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продемонстрировать владение языковыми средствами – умение ясно, логично и точно излагать свою точку зрения, использовать адекватные языковые средства.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71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118685"/>
              </p:ext>
            </p:extLst>
          </p:nvPr>
        </p:nvGraphicFramePr>
        <p:xfrm>
          <a:off x="1071716" y="1612490"/>
          <a:ext cx="7275871" cy="3842346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3637546">
                  <a:extLst>
                    <a:ext uri="{9D8B030D-6E8A-4147-A177-3AD203B41FA5}">
                      <a16:colId xmlns:a16="http://schemas.microsoft.com/office/drawing/2014/main" val="3719940783"/>
                    </a:ext>
                  </a:extLst>
                </a:gridCol>
                <a:gridCol w="3638325">
                  <a:extLst>
                    <a:ext uri="{9D8B030D-6E8A-4147-A177-3AD203B41FA5}">
                      <a16:colId xmlns:a16="http://schemas.microsoft.com/office/drawing/2014/main" val="1521161893"/>
                    </a:ext>
                  </a:extLst>
                </a:gridCol>
              </a:tblGrid>
              <a:tr h="2082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Критерий оценивания задания 25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49" marR="54849" marT="0" marB="0"/>
                </a:tc>
                <a:extLst>
                  <a:ext uri="{0D108BD9-81ED-4DB2-BD59-A6C34878D82A}">
                    <a16:rowId xmlns:a16="http://schemas.microsoft.com/office/drawing/2014/main" val="527838116"/>
                  </a:ext>
                </a:extLst>
              </a:tr>
              <a:tr h="8328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Правильно даны обоснование и ответ на вопрос, приведены три примера (всего пять элементов ответа)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49" marR="54849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49" marR="54849" marT="0" marB="0"/>
                </a:tc>
                <a:extLst>
                  <a:ext uri="{0D108BD9-81ED-4DB2-BD59-A6C34878D82A}">
                    <a16:rowId xmlns:a16="http://schemas.microsoft.com/office/drawing/2014/main" val="756876332"/>
                  </a:ext>
                </a:extLst>
              </a:tr>
              <a:tr h="4164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Правильно приведены только четыре любых элемента ответа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49" marR="54849" marT="0" marB="0"/>
                </a:tc>
                <a:extLst>
                  <a:ext uri="{0D108BD9-81ED-4DB2-BD59-A6C34878D82A}">
                    <a16:rowId xmlns:a16="http://schemas.microsoft.com/office/drawing/2014/main" val="2294511579"/>
                  </a:ext>
                </a:extLst>
              </a:tr>
              <a:tr h="4164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Правильно приведены только три любых элемента ответа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49" marR="54849" marT="0" marB="0"/>
                </a:tc>
                <a:extLst>
                  <a:ext uri="{0D108BD9-81ED-4DB2-BD59-A6C34878D82A}">
                    <a16:rowId xmlns:a16="http://schemas.microsoft.com/office/drawing/2014/main" val="2993412701"/>
                  </a:ext>
                </a:extLst>
              </a:tr>
              <a:tr h="4164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Правильно приведены только два любых элемента ответа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49" marR="54849" marT="0" marB="0"/>
                </a:tc>
                <a:extLst>
                  <a:ext uri="{0D108BD9-81ED-4DB2-BD59-A6C34878D82A}">
                    <a16:rowId xmlns:a16="http://schemas.microsoft.com/office/drawing/2014/main" val="2833231377"/>
                  </a:ext>
                </a:extLst>
              </a:tr>
              <a:tr h="12492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Правильно приведён только один любой элемент ответа. ИЛИ Приведены рассуждения общего характера, не соответствующие требованию задания. ИЛИ Ответ неправильный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49" marR="54849" marT="0" marB="0"/>
                </a:tc>
                <a:extLst>
                  <a:ext uri="{0D108BD9-81ED-4DB2-BD59-A6C34878D82A}">
                    <a16:rowId xmlns:a16="http://schemas.microsoft.com/office/drawing/2014/main" val="855266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56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2368243"/>
          </a:xfrm>
        </p:spPr>
        <p:txBody>
          <a:bodyPr/>
          <a:lstStyle/>
          <a:p>
            <a:pPr algn="ctr"/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выполнения задания 25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buNone/>
            </a:pPr>
            <a:r>
              <a:rPr lang="en-US" dirty="0" smtClean="0"/>
              <a:t>    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теоретическое положение из текста задания.</a:t>
            </a:r>
          </a:p>
          <a:p>
            <a:pPr marL="0" lvl="0" indent="0" fontAlgn="base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Аргументированно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сформулировать обоснование.</a:t>
            </a:r>
          </a:p>
          <a:p>
            <a:pPr marL="0" lvl="0" indent="0" fontAlgn="base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второй вопрос. Эксперт засчитает его только при корректном указании названий трёх элементов.</a:t>
            </a:r>
          </a:p>
          <a:p>
            <a:pPr marL="0" lvl="0" indent="0" fontAlgn="base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в соответствии с заданием.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10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A8B956-D108-4CE6-A705-971CE8EAB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17409"/>
            <a:ext cx="7886700" cy="1325563"/>
          </a:xfrm>
        </p:spPr>
        <p:txBody>
          <a:bodyPr/>
          <a:lstStyle/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выполнения задания 25 от экспертов ФИПИ: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D676E-000A-49E8-BA1E-DBBD01FFD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5793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Обоснуйте необходимость регулирования рыночной экономики центральным банком. (Обоснование может быть дано в одном или нескольких распространённых предложениях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коммерческие банки действуют на территории Российской Федерации? (Назовите любые три банка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Приведите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примера, иллюстрирующих реализацию ими разных функций. (Каждый пример должен быть сформулирован развёрнуто. В совокупности примеры должны иллюстрировать три различных функции.)</a:t>
            </a:r>
          </a:p>
          <a:p>
            <a:pPr algn="just">
              <a:spcBef>
                <a:spcPts val="1350"/>
              </a:spcBef>
            </a:pPr>
            <a:endParaRPr lang="en-US" sz="2400" noProof="1"/>
          </a:p>
        </p:txBody>
      </p:sp>
    </p:spTree>
    <p:extLst>
      <p:ext uri="{BB962C8B-B14F-4D97-AF65-F5344CB8AC3E}">
        <p14:creationId xmlns:p14="http://schemas.microsoft.com/office/powerpoint/2010/main" val="33763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6972" y="930890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ответе должно быть три элемента:</a:t>
            </a:r>
            <a:endParaRPr lang="en-US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Обоснование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Примеры коммерческих банков России, названия банков;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Три функции коммерческих банков, проиллюстрированные конкретными примерами.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742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924933"/>
              </p:ext>
            </p:extLst>
          </p:nvPr>
        </p:nvGraphicFramePr>
        <p:xfrm>
          <a:off x="806244" y="871897"/>
          <a:ext cx="7570839" cy="5563852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4185053">
                  <a:extLst>
                    <a:ext uri="{9D8B030D-6E8A-4147-A177-3AD203B41FA5}">
                      <a16:colId xmlns:a16="http://schemas.microsoft.com/office/drawing/2014/main" val="3263398223"/>
                    </a:ext>
                  </a:extLst>
                </a:gridCol>
                <a:gridCol w="3385786">
                  <a:extLst>
                    <a:ext uri="{9D8B030D-6E8A-4147-A177-3AD203B41FA5}">
                      <a16:colId xmlns:a16="http://schemas.microsoft.com/office/drawing/2014/main" val="2486413922"/>
                    </a:ext>
                  </a:extLst>
                </a:gridCol>
              </a:tblGrid>
              <a:tr h="29036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Эффективность механизма цен зависит в том числе и от покупательной способности национальной валюты. Также от установленного государством механизма и условий денежного обращения. Именно центральный банк обеспечивает устойчивость национальной валюты, обеспечивает стабильность и надежность национальной платежной системы. Он монопольно осуществляет эмиссию денег и пр.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19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b="1" i="1" u="sng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Правильно </a:t>
                      </a:r>
                      <a:r>
                        <a:rPr lang="ru-RU" sz="1400" b="1" i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дано обоснование.</a:t>
                      </a:r>
                      <a:endParaRPr lang="ru-RU" sz="1400" b="1" i="1" u="sng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33553453"/>
                  </a:ext>
                </a:extLst>
              </a:tr>
              <a:tr h="48648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Почта-банк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Тинькофф, ВТБ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b="1" i="1" u="sng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Приведено </a:t>
                      </a:r>
                      <a:r>
                        <a:rPr lang="ru-RU" sz="1400" b="1" i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три конкретных примера.</a:t>
                      </a:r>
                      <a:endParaRPr lang="ru-RU" sz="1400" b="1" i="1" u="sng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0159715"/>
                  </a:ext>
                </a:extLst>
              </a:tr>
              <a:tr h="21736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Почта-банк выдал кредит гражданину Петрову на покупку нового автомобиля.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Анна открыла депозит в банке Тинькофф и получает ежегодные проценты.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В отделении ВТБ Макаров обменял рубли на доллары перед поездкой в США.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b="1" i="1" u="sng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Проиллюстрировано три функции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u="sng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 примере указанных </a:t>
                      </a:r>
                      <a:r>
                        <a:rPr lang="en-US" sz="1400" b="1" i="1" u="sng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u="sng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1" u="sng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 </a:t>
                      </a:r>
                      <a:r>
                        <a:rPr lang="en-US" sz="1400" b="1" i="1" u="sng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1" u="sng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втором </a:t>
                      </a:r>
                      <a:r>
                        <a:rPr lang="ru-RU" sz="1400" b="1" i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ответе банков.</a:t>
                      </a:r>
                      <a:endParaRPr lang="ru-RU" sz="1400" b="1" i="1" u="sng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047499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52729" y="-95178"/>
            <a:ext cx="543854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Варианты правильных ответов:</a:t>
            </a:r>
            <a:endParaRPr kumimoji="0" lang="ru-RU" altLang="ru-RU" sz="3600" b="1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23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A8B956-D108-4CE6-A705-971CE8EAB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17409"/>
            <a:ext cx="7886700" cy="1325563"/>
          </a:xfrm>
        </p:spPr>
        <p:txBody>
          <a:bodyPr/>
          <a:lstStyle/>
          <a:p>
            <a:pPr algn="just"/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Обоснуйте 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юридического закрепления права гражданина на замену военной службы АГС в демократическом государстве.</a:t>
            </a:r>
            <a:r>
              <a:rPr lang="ru-RU" sz="2800" b="0" dirty="0"/>
              <a:t/>
            </a:r>
            <a:br>
              <a:rPr lang="ru-RU" sz="2800" b="0" dirty="0"/>
            </a:br>
            <a:r>
              <a:rPr lang="ru-RU" sz="2800" dirty="0"/>
              <a:t/>
            </a:r>
            <a:br>
              <a:rPr lang="ru-RU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D676E-000A-49E8-BA1E-DBBD01FFD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5793"/>
            <a:ext cx="78867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конституционные обязанности гражданина закреплены в Конституции РФ, кроме защиты Отечества и уплаты налогов?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Каждую из названных обязанностей проиллюстрируйте примерами.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(Каждый пример должен быть сформулирован развернуто и содержать информацию о значении выполнения данной обязанности для стабильности общества).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1350"/>
              </a:spcBef>
            </a:pPr>
            <a:endParaRPr lang="en-US" sz="2400" noProof="1"/>
          </a:p>
        </p:txBody>
      </p:sp>
    </p:spTree>
    <p:extLst>
      <p:ext uri="{BB962C8B-B14F-4D97-AF65-F5344CB8AC3E}">
        <p14:creationId xmlns:p14="http://schemas.microsoft.com/office/powerpoint/2010/main" val="328844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628650" y="1469491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   </a:t>
            </a:r>
            <a:r>
              <a:rPr lang="ru-RU" dirty="0"/>
              <a:t> </a:t>
            </a:r>
          </a:p>
          <a:p>
            <a:pPr marL="0" indent="0" algn="ctr">
              <a:buNone/>
            </a:pP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написания ЕГЭ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ЗНАЮ!</a:t>
            </a:r>
          </a:p>
          <a:p>
            <a:pPr marL="0" indent="0" algn="ctr">
              <a:buNone/>
            </a:pP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ПОНИМАЮ!</a:t>
            </a:r>
          </a:p>
          <a:p>
            <a:pPr marL="0" indent="0" algn="ctr">
              <a:buNone/>
            </a:pP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ОТВЕЧАЮ!</a:t>
            </a:r>
          </a:p>
          <a:p>
            <a:pPr marL="0" indent="0" fontAlgn="base">
              <a:buFont typeface="Arial" panose="020B0604020202020204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14_T_PGO_Flat-Lay-4_3" id="{FF359503-8798-456B-AFBA-82F0601C8370}" vid="{729A520B-E444-4AC0-B732-F5CA7CAA1A0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14_T_PGO_Flat-Lay-4_3" id="{FF359503-8798-456B-AFBA-82F0601C8370}" vid="{863C48AC-C4FA-4BEC-B2FF-9E20E01DFB1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0114_T_PGO_Flat-Lay-iMac-Keyboard-4_3</Template>
  <TotalTime>53</TotalTime>
  <Words>558</Words>
  <Application>Microsoft Office PowerPoint</Application>
  <PresentationFormat>Экран (4:3)</PresentationFormat>
  <Paragraphs>61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Times New Roman</vt:lpstr>
      <vt:lpstr>1_Custom Design</vt:lpstr>
      <vt:lpstr>Custom Design</vt:lpstr>
      <vt:lpstr>Презентация PowerPoint</vt:lpstr>
      <vt:lpstr>Задание 25 как часть составного задания</vt:lpstr>
      <vt:lpstr>Презентация PowerPoint</vt:lpstr>
      <vt:lpstr>Алгоритм выполнения задания 25 </vt:lpstr>
      <vt:lpstr>Пример выполнения задания 25 от экспертов ФИПИ: </vt:lpstr>
      <vt:lpstr>Презентация PowerPoint</vt:lpstr>
      <vt:lpstr>Презентация PowerPoint</vt:lpstr>
      <vt:lpstr>25. Обоснуйте необходимость юридического закрепления права гражданина на замену военной службы АГС в демократическом государстве.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presentation</dc:title>
  <dc:creator>User</dc:creator>
  <dc:description>© Copyright PresentationGo.com</dc:description>
  <cp:lastModifiedBy>Пользователь Windows</cp:lastModifiedBy>
  <cp:revision>11</cp:revision>
  <dcterms:created xsi:type="dcterms:W3CDTF">2019-02-21T15:00:17Z</dcterms:created>
  <dcterms:modified xsi:type="dcterms:W3CDTF">2022-08-24T17:49:33Z</dcterms:modified>
  <cp:category>Templates</cp:category>
</cp:coreProperties>
</file>