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5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8" r:id="rId18"/>
    <p:sldId id="283" r:id="rId19"/>
    <p:sldId id="288" r:id="rId20"/>
    <p:sldId id="289" r:id="rId21"/>
    <p:sldId id="290" r:id="rId22"/>
    <p:sldId id="291" r:id="rId23"/>
    <p:sldId id="293" r:id="rId24"/>
    <p:sldId id="294" r:id="rId25"/>
    <p:sldId id="295" r:id="rId26"/>
    <p:sldId id="296" r:id="rId27"/>
    <p:sldId id="298" r:id="rId28"/>
    <p:sldId id="301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37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4ege.ru/gia-po-russkomu-jazyku/60202-podgotovka-k-itogovomu-sobesedovaniju-po-russkomu-jazyku.html" TargetMode="External"/><Relationship Id="rId2" Type="http://schemas.openxmlformats.org/officeDocument/2006/relationships/hyperlink" Target="https://&#1077;&#1075;&#1101;&#1096;&#1072;.&#1088;&#1092;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ay.alleng.org/d/rusl/rusl1493.htm" TargetMode="External"/><Relationship Id="rId4" Type="http://schemas.openxmlformats.org/officeDocument/2006/relationships/hyperlink" Target="https://ruso-oge.sdamgia.ru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235743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2060"/>
                </a:solidFill>
              </a:rPr>
              <a:t>Система подготовки учащихся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к итоговому собеседованию: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расставим точки над </a:t>
            </a:r>
            <a:r>
              <a:rPr lang="en-US" b="1" dirty="0" err="1">
                <a:solidFill>
                  <a:srgbClr val="002060"/>
                </a:solidFill>
              </a:rPr>
              <a:t>i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5445224"/>
            <a:ext cx="6368752" cy="504056"/>
          </a:xfrm>
        </p:spPr>
        <p:txBody>
          <a:bodyPr>
            <a:noAutofit/>
          </a:bodyPr>
          <a:lstStyle/>
          <a:p>
            <a:r>
              <a:rPr lang="ru-RU" sz="1800" b="1" dirty="0" err="1">
                <a:solidFill>
                  <a:srgbClr val="0070C0"/>
                </a:solidFill>
              </a:rPr>
              <a:t>Слюнкова</a:t>
            </a:r>
            <a:r>
              <a:rPr lang="ru-RU" sz="1800" b="1" dirty="0">
                <a:solidFill>
                  <a:srgbClr val="0070C0"/>
                </a:solidFill>
              </a:rPr>
              <a:t> В.Н., учитель русского языка и литературы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 МБОУ гимназии №1 г. Армавира</a:t>
            </a:r>
          </a:p>
          <a:p>
            <a:r>
              <a:rPr lang="ru-RU" sz="1800" b="1" dirty="0">
                <a:solidFill>
                  <a:srgbClr val="0070C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266709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B0F0"/>
                </a:solidFill>
              </a:rPr>
              <a:t/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>МОГУТ  ЛИ  ВСТРЕТИТЬСЯ  СЛОВА </a:t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>СО  СЛОЖНЫМ  УДАРЕНИЕМ?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      Да. Советуем изучить ударения в сложных словах: это залог грамотной речи                                  и одно из заданий ЕГЭ. </a:t>
            </a: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Однако не стоит бросать ВСЕ силы на изучение ударений, тем более что </a:t>
            </a:r>
            <a:r>
              <a:rPr lang="ru-RU" b="1" dirty="0">
                <a:solidFill>
                  <a:srgbClr val="FF0000"/>
                </a:solidFill>
              </a:rPr>
              <a:t>разрешается допустить одну орфоэпическую ошибку </a:t>
            </a:r>
            <a:r>
              <a:rPr lang="ru-RU" b="1" dirty="0">
                <a:solidFill>
                  <a:srgbClr val="002060"/>
                </a:solidFill>
              </a:rPr>
              <a:t>(ошибку, связанную с ударениями, если в слове не стоит знак ударения).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63041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B0F0"/>
                </a:solidFill>
              </a:rPr>
              <a:t/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>НУЖНО  ЛИ  РАСШИФРОВЫВАТЬ  </a:t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>АББРЕВИАТУРЫ  И  ИНИЦИАЛЫ?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411675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/>
              <a:t>     </a:t>
            </a:r>
            <a:r>
              <a:rPr lang="ru-RU" sz="3600" b="1" dirty="0">
                <a:solidFill>
                  <a:srgbClr val="002060"/>
                </a:solidFill>
              </a:rPr>
              <a:t>Нет. Если написано «СМИ», «МГУ» и т.п., то так и произносим без расшифровки. </a:t>
            </a:r>
          </a:p>
          <a:p>
            <a:pPr algn="ctr">
              <a:buNone/>
            </a:pPr>
            <a:endParaRPr lang="ru-RU" sz="3600" b="1" dirty="0">
              <a:solidFill>
                <a:srgbClr val="002060"/>
              </a:solidFill>
            </a:endParaRPr>
          </a:p>
          <a:p>
            <a:pPr algn="ctr">
              <a:buNone/>
            </a:pPr>
            <a:r>
              <a:rPr lang="ru-RU" sz="3600" b="1" dirty="0">
                <a:solidFill>
                  <a:srgbClr val="002060"/>
                </a:solidFill>
              </a:rPr>
              <a:t>Если даны инициалы человека                              (А.С. Пушкин), то произносим фамилию без инициалов (Пушкин).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592284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КАКОЙ  ДОЛЖНА  БЫТЬ  ИНТОНАЦИЯ?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dirty="0"/>
              <a:t>        </a:t>
            </a:r>
            <a:r>
              <a:rPr lang="ru-RU" b="1" dirty="0">
                <a:solidFill>
                  <a:srgbClr val="002060"/>
                </a:solidFill>
              </a:rPr>
              <a:t>Интонация должна соответствовать пунктуационному оформлению текста (так звучит критерий «Интонация»). Поэтому следует обращать внимание на знаки препинания. 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  </a:t>
            </a:r>
            <a:r>
              <a:rPr lang="ru-RU" b="1" dirty="0">
                <a:solidFill>
                  <a:srgbClr val="FF0000"/>
                </a:solidFill>
              </a:rPr>
              <a:t>Совет:</a:t>
            </a:r>
            <a:r>
              <a:rPr lang="ru-RU" b="1" dirty="0">
                <a:solidFill>
                  <a:srgbClr val="002060"/>
                </a:solidFill>
              </a:rPr>
              <a:t> не следует изучать интонирование по учебникам. Оно оценивается 1 баллом, который будет выставлен, даже если в единичных случаях интонация была неверной. 0 баллов по критерию поставят лишь при условии, что текст в целом был прочитан монотонно или без пауз. Обращайте внимание на конец предложения!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 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8434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/>
            </a:r>
            <a:br>
              <a:rPr lang="ru-RU" sz="2800" b="1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ЗАДАНИЕ 2. ПОДРОБНЫЙ  ПЕРЕСКАЗ  ТЕКСТА </a:t>
            </a:r>
            <a:br>
              <a:rPr lang="ru-RU" sz="2800" b="1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С  ВКЛЮЧЕНИЕМ  ПРИВЕДЕННОГО  ВЫСКАЗЫВАНИЯ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i="1" dirty="0"/>
              <a:t>    </a:t>
            </a:r>
            <a:r>
              <a:rPr lang="ru-RU" b="1" dirty="0">
                <a:solidFill>
                  <a:srgbClr val="002060"/>
                </a:solidFill>
              </a:rPr>
              <a:t>Время на подготовку: </a:t>
            </a:r>
            <a:r>
              <a:rPr lang="ru-RU" b="1" dirty="0">
                <a:solidFill>
                  <a:srgbClr val="FF0000"/>
                </a:solidFill>
              </a:rPr>
              <a:t>2 минуты.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Время на выполнение: </a:t>
            </a:r>
            <a:r>
              <a:rPr lang="ru-RU" b="1" dirty="0">
                <a:solidFill>
                  <a:srgbClr val="FF0000"/>
                </a:solidFill>
              </a:rPr>
              <a:t>до 3 минут.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                   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                         </a:t>
            </a:r>
            <a:r>
              <a:rPr lang="ru-RU" b="1" dirty="0">
                <a:solidFill>
                  <a:srgbClr val="FF0000"/>
                </a:solidFill>
              </a:rPr>
              <a:t>Что самое важное?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        Не упустить </a:t>
            </a:r>
            <a:r>
              <a:rPr lang="ru-RU" b="1" dirty="0" err="1">
                <a:solidFill>
                  <a:srgbClr val="002060"/>
                </a:solidFill>
              </a:rPr>
              <a:t>микротемы</a:t>
            </a:r>
            <a:r>
              <a:rPr lang="ru-RU" b="1" dirty="0">
                <a:solidFill>
                  <a:srgbClr val="002060"/>
                </a:solidFill>
              </a:rPr>
              <a:t>; 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не допустить фактических ошибок; 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не забыть включить цитату в пересказ.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88479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/>
            </a:r>
            <a:br>
              <a:rPr lang="ru-RU" sz="2800" b="1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КАКОВА  ТИПИЧНАЯ СТРУКТУРА ТЕКСТА ДЛЯ  ПЕРЕСКАЗА?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518" cy="4829196"/>
          </a:xfrm>
        </p:spPr>
        <p:txBody>
          <a:bodyPr>
            <a:normAutofit/>
          </a:bodyPr>
          <a:lstStyle/>
          <a:p>
            <a:pPr marL="0" indent="360363" algn="just">
              <a:spcBef>
                <a:spcPts val="120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       Большинство текстов имеют общую структуру. </a:t>
            </a:r>
          </a:p>
          <a:p>
            <a:pPr marL="0" indent="360363" algn="just">
              <a:spcBef>
                <a:spcPts val="1200"/>
              </a:spcBef>
              <a:buNone/>
            </a:pPr>
            <a:r>
              <a:rPr lang="ru-RU" b="1" i="1" dirty="0">
                <a:solidFill>
                  <a:srgbClr val="002060"/>
                </a:solidFill>
              </a:rPr>
              <a:t>Во введении автор подводит читателя к основной  части. </a:t>
            </a:r>
          </a:p>
          <a:p>
            <a:pPr marL="0" indent="360363" algn="just">
              <a:buNone/>
            </a:pPr>
            <a:r>
              <a:rPr lang="ru-RU" b="1" i="1" dirty="0">
                <a:solidFill>
                  <a:srgbClr val="002060"/>
                </a:solidFill>
              </a:rPr>
              <a:t>В основной части раскрывается тема. </a:t>
            </a:r>
          </a:p>
          <a:p>
            <a:pPr marL="0" indent="360363" algn="just">
              <a:buNone/>
            </a:pPr>
            <a:r>
              <a:rPr lang="ru-RU" b="1" i="1" dirty="0">
                <a:solidFill>
                  <a:srgbClr val="002060"/>
                </a:solidFill>
              </a:rPr>
              <a:t>В заключении автор делает вывод.</a:t>
            </a:r>
          </a:p>
          <a:p>
            <a:pPr marL="0" indent="360363" algn="just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360363" algn="just">
              <a:buNone/>
            </a:pPr>
            <a:r>
              <a:rPr lang="ru-RU" b="1" dirty="0">
                <a:solidFill>
                  <a:srgbClr val="002060"/>
                </a:solidFill>
              </a:rPr>
              <a:t>	Как правило, </a:t>
            </a:r>
            <a:r>
              <a:rPr lang="ru-RU" b="1" dirty="0">
                <a:solidFill>
                  <a:srgbClr val="FF0000"/>
                </a:solidFill>
              </a:rPr>
              <a:t>1 абзац = 1 </a:t>
            </a:r>
            <a:r>
              <a:rPr lang="ru-RU" b="1" dirty="0" err="1">
                <a:solidFill>
                  <a:srgbClr val="FF0000"/>
                </a:solidFill>
              </a:rPr>
              <a:t>микротема</a:t>
            </a:r>
            <a:r>
              <a:rPr lang="ru-RU" b="1" dirty="0">
                <a:solidFill>
                  <a:srgbClr val="FF0000"/>
                </a:solidFill>
              </a:rPr>
              <a:t>.</a:t>
            </a: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33157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B0F0"/>
                </a:solidFill>
              </a:rPr>
              <a:t/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>КАК  СПРАВИТЬСЯ  С  ПЕРЕСКАЗОМ  ТЕКСТА?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2844" y="1000108"/>
            <a:ext cx="8786874" cy="5715040"/>
          </a:xfrm>
        </p:spPr>
        <p:txBody>
          <a:bodyPr>
            <a:normAutofit fontScale="55000" lnSpcReduction="20000"/>
          </a:bodyPr>
          <a:lstStyle/>
          <a:p>
            <a:pPr indent="17463" algn="just">
              <a:spcBef>
                <a:spcPts val="1800"/>
              </a:spcBef>
              <a:spcAft>
                <a:spcPts val="1800"/>
              </a:spcAft>
              <a:buAutoNum type="arabicPeriod"/>
            </a:pPr>
            <a:r>
              <a:rPr lang="ru-RU" sz="3800" b="1" dirty="0">
                <a:solidFill>
                  <a:srgbClr val="002060"/>
                </a:solidFill>
              </a:rPr>
              <a:t>Определяем, какова главная мысль в каждом из абзацев. В </a:t>
            </a:r>
            <a:r>
              <a:rPr lang="ru-RU" sz="3800" b="1" dirty="0">
                <a:solidFill>
                  <a:srgbClr val="FF0000"/>
                </a:solidFill>
              </a:rPr>
              <a:t>«Поле для заметок» </a:t>
            </a:r>
            <a:r>
              <a:rPr lang="ru-RU" sz="3800" b="1" dirty="0">
                <a:solidFill>
                  <a:srgbClr val="002060"/>
                </a:solidFill>
              </a:rPr>
              <a:t>составляем план текста (вслед за каждым абзацем). </a:t>
            </a:r>
          </a:p>
          <a:p>
            <a:pPr indent="17463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ru-RU" sz="3800" b="1" dirty="0">
                <a:solidFill>
                  <a:srgbClr val="002060"/>
                </a:solidFill>
              </a:rPr>
              <a:t>2. Читаем текст, выписывая ключевые слова (главные мысли и идеи) в каждый пункт плана. </a:t>
            </a:r>
          </a:p>
          <a:p>
            <a:pPr indent="17463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ru-RU" sz="3800" b="1" dirty="0">
                <a:solidFill>
                  <a:srgbClr val="002060"/>
                </a:solidFill>
              </a:rPr>
              <a:t>3. Думаем, в какое место поставить </a:t>
            </a:r>
            <a:r>
              <a:rPr lang="ru-RU" sz="3800" b="1" dirty="0">
                <a:solidFill>
                  <a:srgbClr val="FF0000"/>
                </a:solidFill>
              </a:rPr>
              <a:t>цитату.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sz="3800" b="1" dirty="0">
                <a:solidFill>
                  <a:srgbClr val="002060"/>
                </a:solidFill>
              </a:rPr>
              <a:t>Всё зависит от текста, возможные варианты: в начале, в середине, в конце (чаще). Для включения цитаты не рекомендуем использовать косвенную речь, лучше </a:t>
            </a:r>
            <a:r>
              <a:rPr lang="ru-RU" sz="3800" b="1" dirty="0">
                <a:solidFill>
                  <a:srgbClr val="FF0000"/>
                </a:solidFill>
              </a:rPr>
              <a:t>прямую речь </a:t>
            </a:r>
            <a:r>
              <a:rPr lang="ru-RU" sz="3800" b="1" dirty="0">
                <a:solidFill>
                  <a:srgbClr val="002060"/>
                </a:solidFill>
              </a:rPr>
              <a:t>или вводные конструкции.</a:t>
            </a:r>
          </a:p>
          <a:p>
            <a:pPr indent="17463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ru-RU" sz="3800" b="1" dirty="0">
                <a:solidFill>
                  <a:srgbClr val="002060"/>
                </a:solidFill>
              </a:rPr>
              <a:t>4. По возможности ещё раз читаем текст.</a:t>
            </a:r>
          </a:p>
          <a:p>
            <a:pPr indent="17463" algn="just">
              <a:spcBef>
                <a:spcPts val="1800"/>
              </a:spcBef>
              <a:spcAft>
                <a:spcPts val="1800"/>
              </a:spcAft>
              <a:buNone/>
            </a:pPr>
            <a:r>
              <a:rPr lang="ru-RU" sz="3800" b="1" dirty="0">
                <a:solidFill>
                  <a:srgbClr val="002060"/>
                </a:solidFill>
              </a:rPr>
              <a:t>5. По истечении времени не торопясь пересказываем, плавно переходя от одной мысли к другой.</a:t>
            </a:r>
            <a:r>
              <a:rPr lang="ru-RU" sz="3800" dirty="0"/>
              <a:t/>
            </a:r>
            <a:br>
              <a:rPr lang="ru-RU" sz="3800" dirty="0"/>
            </a:b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18411596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B0F0"/>
                </a:solidFill>
              </a:rPr>
              <a:t/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>НУЖНО ЛИ ПЕРЕСКАЗЫВАТЬ ТЕКСТ ПОДРОБНО?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72164"/>
          </a:xfrm>
        </p:spPr>
        <p:txBody>
          <a:bodyPr>
            <a:normAutofit fontScale="62500" lnSpcReduction="20000"/>
          </a:bodyPr>
          <a:lstStyle/>
          <a:p>
            <a:pPr marL="0" indent="266700" algn="just">
              <a:buNone/>
            </a:pPr>
            <a:r>
              <a:rPr lang="ru-RU" sz="3800" b="1" dirty="0">
                <a:solidFill>
                  <a:srgbClr val="002060"/>
                </a:solidFill>
              </a:rPr>
              <a:t>Да, так как если текст не рассказан не подробно, а сжато, то общее количество баллов за задание уменьшается на 1 балл. </a:t>
            </a:r>
          </a:p>
          <a:p>
            <a:pPr marL="0" indent="266700" algn="just">
              <a:buNone/>
            </a:pPr>
            <a:endParaRPr lang="ru-RU" sz="3800" b="1" dirty="0">
              <a:solidFill>
                <a:srgbClr val="002060"/>
              </a:solidFill>
            </a:endParaRPr>
          </a:p>
          <a:p>
            <a:pPr marL="0" indent="266700" algn="just">
              <a:buNone/>
            </a:pPr>
            <a:r>
              <a:rPr lang="ru-RU" sz="3800" b="1" dirty="0">
                <a:solidFill>
                  <a:srgbClr val="002060"/>
                </a:solidFill>
              </a:rPr>
              <a:t>Но стремление к подробному пересказу не должно привести к утрате какой-либо из </a:t>
            </a:r>
            <a:r>
              <a:rPr lang="ru-RU" sz="3800" b="1" dirty="0" err="1">
                <a:solidFill>
                  <a:srgbClr val="002060"/>
                </a:solidFill>
              </a:rPr>
              <a:t>микротем</a:t>
            </a:r>
            <a:r>
              <a:rPr lang="ru-RU" sz="3800" b="1" dirty="0">
                <a:solidFill>
                  <a:srgbClr val="002060"/>
                </a:solidFill>
              </a:rPr>
              <a:t>, так как в этом случае также будет потеря баллов (1 или 2).</a:t>
            </a:r>
          </a:p>
          <a:p>
            <a:pPr marL="0" indent="266700" algn="just">
              <a:buNone/>
            </a:pPr>
            <a:endParaRPr lang="ru-RU" sz="3800" b="1" dirty="0">
              <a:solidFill>
                <a:srgbClr val="002060"/>
              </a:solidFill>
            </a:endParaRPr>
          </a:p>
          <a:p>
            <a:pPr marL="0" indent="266700" algn="just">
              <a:buNone/>
            </a:pPr>
            <a:r>
              <a:rPr lang="ru-RU" sz="3800" b="1" dirty="0">
                <a:solidFill>
                  <a:srgbClr val="FF0000"/>
                </a:solidFill>
              </a:rPr>
              <a:t>Совет: </a:t>
            </a:r>
            <a:r>
              <a:rPr lang="ru-RU" sz="3800" b="1" dirty="0">
                <a:solidFill>
                  <a:srgbClr val="002060"/>
                </a:solidFill>
              </a:rPr>
              <a:t>вычлените из каждого абзаца по одной мысли (по 1-2 небольших предложения), добавьте фактические сведения и соедините мысли воедино. </a:t>
            </a:r>
          </a:p>
          <a:p>
            <a:pPr marL="0" indent="266700" algn="just">
              <a:buNone/>
            </a:pPr>
            <a:r>
              <a:rPr lang="ru-RU" sz="3800" b="1" dirty="0">
                <a:solidFill>
                  <a:srgbClr val="002060"/>
                </a:solidFill>
              </a:rPr>
              <a:t>Если Вы ошибётесь в названии, в дате, в цифрах, то будет засчитана </a:t>
            </a:r>
            <a:r>
              <a:rPr lang="ru-RU" sz="3800" b="1" i="1" dirty="0">
                <a:solidFill>
                  <a:srgbClr val="002060"/>
                </a:solidFill>
              </a:rPr>
              <a:t>фактическая ошибка </a:t>
            </a:r>
            <a:r>
              <a:rPr lang="ru-RU" sz="3800" b="1" dirty="0">
                <a:solidFill>
                  <a:srgbClr val="002060"/>
                </a:solidFill>
              </a:rPr>
              <a:t>(минус 1 балл). Поэтому озвучивайте цифры и названия, только если на 100% уверены, что они верны </a:t>
            </a:r>
            <a:r>
              <a:rPr lang="ru-RU" sz="3800" b="1" i="1" dirty="0">
                <a:solidFill>
                  <a:srgbClr val="002060"/>
                </a:solidFill>
              </a:rPr>
              <a:t>(лучше только те, которые успели выписать).</a:t>
            </a:r>
          </a:p>
        </p:txBody>
      </p:sp>
    </p:spTree>
    <p:extLst>
      <p:ext uri="{BB962C8B-B14F-4D97-AF65-F5344CB8AC3E}">
        <p14:creationId xmlns:p14="http://schemas.microsoft.com/office/powerpoint/2010/main" val="1299564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B0F0"/>
                </a:solidFill>
              </a:rPr>
              <a:t/>
            </a:r>
            <a:br>
              <a:rPr lang="ru-RU" sz="3100" b="1" dirty="0">
                <a:solidFill>
                  <a:srgbClr val="00B0F0"/>
                </a:solidFill>
              </a:rPr>
            </a:br>
            <a:r>
              <a:rPr lang="ru-RU" sz="3100" b="1" dirty="0">
                <a:solidFill>
                  <a:srgbClr val="00B0F0"/>
                </a:solidFill>
              </a:rPr>
              <a:t>СНИЗЯТ ЛИ БАЛЛЫ, ЕСЛИ Я ПЕРЕПУТАЮ ПОРЯДОК МИКРОТЕМ?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5114948"/>
          </a:xfrm>
        </p:spPr>
        <p:txBody>
          <a:bodyPr>
            <a:normAutofit fontScale="92500" lnSpcReduction="10000"/>
          </a:bodyPr>
          <a:lstStyle/>
          <a:p>
            <a:pPr marL="0" indent="452438" algn="just">
              <a:buNone/>
            </a:pPr>
            <a:r>
              <a:rPr lang="ru-RU" b="1" dirty="0">
                <a:solidFill>
                  <a:srgbClr val="002060"/>
                </a:solidFill>
              </a:rPr>
              <a:t>    Нет, не снизят. </a:t>
            </a:r>
          </a:p>
          <a:p>
            <a:pPr marL="0" indent="452438" algn="just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452438" algn="just">
              <a:buNone/>
            </a:pPr>
            <a:r>
              <a:rPr lang="ru-RU" b="1" dirty="0">
                <a:solidFill>
                  <a:srgbClr val="002060"/>
                </a:solidFill>
              </a:rPr>
              <a:t>Главное – озвучить все </a:t>
            </a:r>
            <a:r>
              <a:rPr lang="ru-RU" b="1" dirty="0" err="1">
                <a:solidFill>
                  <a:srgbClr val="002060"/>
                </a:solidFill>
              </a:rPr>
              <a:t>микротемы</a:t>
            </a:r>
            <a:r>
              <a:rPr lang="ru-RU" b="1" dirty="0">
                <a:solidFill>
                  <a:srgbClr val="002060"/>
                </a:solidFill>
              </a:rPr>
              <a:t>. Поэтому если Вы по ходу пересказа вспомнили, что пропустили </a:t>
            </a:r>
            <a:r>
              <a:rPr lang="ru-RU" b="1" dirty="0" err="1">
                <a:solidFill>
                  <a:srgbClr val="002060"/>
                </a:solidFill>
              </a:rPr>
              <a:t>микротему</a:t>
            </a:r>
            <a:r>
              <a:rPr lang="ru-RU" b="1" dirty="0">
                <a:solidFill>
                  <a:srgbClr val="002060"/>
                </a:solidFill>
              </a:rPr>
              <a:t>, то </a:t>
            </a:r>
            <a:r>
              <a:rPr lang="ru-RU" b="1" dirty="0">
                <a:solidFill>
                  <a:srgbClr val="FF0000"/>
                </a:solidFill>
              </a:rPr>
              <a:t>добавьте её. </a:t>
            </a:r>
          </a:p>
          <a:p>
            <a:pPr marL="0" indent="452438" algn="just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452438" algn="just">
              <a:buNone/>
            </a:pPr>
            <a:r>
              <a:rPr lang="ru-RU" b="1" dirty="0">
                <a:solidFill>
                  <a:srgbClr val="002060"/>
                </a:solidFill>
              </a:rPr>
              <a:t>За отсутствие </a:t>
            </a:r>
            <a:r>
              <a:rPr lang="ru-RU" b="1" dirty="0" err="1">
                <a:solidFill>
                  <a:srgbClr val="002060"/>
                </a:solidFill>
              </a:rPr>
              <a:t>микротемы</a:t>
            </a:r>
            <a:r>
              <a:rPr lang="ru-RU" b="1" dirty="0">
                <a:solidFill>
                  <a:srgbClr val="002060"/>
                </a:solidFill>
              </a:rPr>
              <a:t> балл снизят, за изменённый порядок </a:t>
            </a:r>
            <a:r>
              <a:rPr lang="ru-RU" b="1" dirty="0" err="1">
                <a:solidFill>
                  <a:srgbClr val="002060"/>
                </a:solidFill>
              </a:rPr>
              <a:t>микротем</a:t>
            </a:r>
            <a:r>
              <a:rPr lang="ru-RU" b="1" dirty="0">
                <a:solidFill>
                  <a:srgbClr val="002060"/>
                </a:solidFill>
              </a:rPr>
              <a:t> – нет (критерия, связанного с логической последовательностью изложения, в задании 2 нет).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72042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B0F0"/>
                </a:solidFill>
              </a:rPr>
              <a:t>ЗАДАНИЕ 3. МОНОЛОГИЧЕСКОЕ  ВЫСКАЗЫВАНИЕ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9"/>
            <a:ext cx="8229600" cy="2071701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i="1" dirty="0"/>
              <a:t>    </a:t>
            </a:r>
            <a:r>
              <a:rPr lang="ru-RU" sz="2400" b="1" dirty="0">
                <a:solidFill>
                  <a:srgbClr val="002060"/>
                </a:solidFill>
              </a:rPr>
              <a:t>Время на подготовку: </a:t>
            </a:r>
            <a:r>
              <a:rPr lang="ru-RU" sz="2400" b="1" dirty="0">
                <a:solidFill>
                  <a:srgbClr val="FF0000"/>
                </a:solidFill>
              </a:rPr>
              <a:t>1 минута.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dirty="0">
                <a:solidFill>
                  <a:srgbClr val="002060"/>
                </a:solidFill>
              </a:rPr>
              <a:t>Время на выполнение: </a:t>
            </a:r>
            <a:r>
              <a:rPr lang="ru-RU" sz="2400" b="1" dirty="0">
                <a:solidFill>
                  <a:srgbClr val="FF0000"/>
                </a:solidFill>
              </a:rPr>
              <a:t>до 3 минут.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  </a:t>
            </a:r>
            <a:r>
              <a:rPr lang="ru-RU" sz="2800" b="1" dirty="0">
                <a:solidFill>
                  <a:srgbClr val="00B0F0"/>
                </a:solidFill>
                <a:latin typeface="+mj-lt"/>
                <a:ea typeface="+mj-ea"/>
                <a:cs typeface="+mj-cs"/>
              </a:rPr>
              <a:t>Что самое важное?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      </a:t>
            </a:r>
            <a:r>
              <a:rPr lang="ru-RU" sz="2400" b="1" dirty="0">
                <a:solidFill>
                  <a:srgbClr val="002060"/>
                </a:solidFill>
              </a:rPr>
              <a:t>Составить </a:t>
            </a:r>
            <a:r>
              <a:rPr lang="ru-RU" sz="2400" b="1" dirty="0">
                <a:solidFill>
                  <a:srgbClr val="FF0000"/>
                </a:solidFill>
              </a:rPr>
              <a:t>связное, логичное </a:t>
            </a:r>
            <a:r>
              <a:rPr lang="ru-RU" sz="2400" b="1" dirty="0">
                <a:solidFill>
                  <a:srgbClr val="002060"/>
                </a:solidFill>
              </a:rPr>
              <a:t>высказывание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>
                <a:solidFill>
                  <a:srgbClr val="002060"/>
                </a:solidFill>
              </a:rPr>
              <a:t> минимум                     из </a:t>
            </a:r>
            <a:r>
              <a:rPr lang="ru-RU" sz="2400" b="1" dirty="0">
                <a:solidFill>
                  <a:srgbClr val="FF0000"/>
                </a:solidFill>
              </a:rPr>
              <a:t>10 фраз </a:t>
            </a:r>
            <a:r>
              <a:rPr lang="ru-RU" sz="2400" b="1" dirty="0">
                <a:solidFill>
                  <a:srgbClr val="002060"/>
                </a:solidFill>
              </a:rPr>
              <a:t>в рамках выбранной темы.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3071810"/>
            <a:ext cx="871543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00B0F0"/>
                </a:solidFill>
              </a:rPr>
              <a:t>ЧТО ВЫБРАТЬ: </a:t>
            </a:r>
          </a:p>
          <a:p>
            <a:pPr algn="ctr"/>
            <a:r>
              <a:rPr lang="ru-RU" sz="2400" b="1" dirty="0">
                <a:solidFill>
                  <a:srgbClr val="00B0F0"/>
                </a:solidFill>
              </a:rPr>
              <a:t>ОПИСАНИЕ, ПОВЕСТВОВАНИЕ ИЛИ РАССУЖДЕНИЕ?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Описание</a:t>
            </a:r>
            <a:r>
              <a:rPr lang="ru-RU" sz="2400" b="1" dirty="0">
                <a:solidFill>
                  <a:srgbClr val="002060"/>
                </a:solidFill>
              </a:rPr>
              <a:t> – опасно: сложная структура, на момент выбора не видим картинку.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Повествование</a:t>
            </a:r>
            <a:r>
              <a:rPr lang="ru-RU" sz="2400" b="1" dirty="0">
                <a:solidFill>
                  <a:srgbClr val="002060"/>
                </a:solidFill>
              </a:rPr>
              <a:t> – да, нужно выстроить логическую цепь событий.</a:t>
            </a:r>
          </a:p>
          <a:p>
            <a:r>
              <a:rPr lang="ru-RU" sz="2400" b="1" i="1" dirty="0">
                <a:solidFill>
                  <a:srgbClr val="002060"/>
                </a:solidFill>
              </a:rPr>
              <a:t>Рассуждение </a:t>
            </a:r>
            <a:r>
              <a:rPr lang="ru-RU" sz="2400" b="1" dirty="0">
                <a:solidFill>
                  <a:srgbClr val="002060"/>
                </a:solidFill>
              </a:rPr>
              <a:t>– да, при знании структуры (вступление с тезисом, основная часть с доказательствами, вывод).</a:t>
            </a:r>
          </a:p>
          <a:p>
            <a:endParaRPr lang="ru-RU" sz="2400" b="1" dirty="0">
              <a:solidFill>
                <a:srgbClr val="002060"/>
              </a:solidFill>
            </a:endParaRPr>
          </a:p>
          <a:p>
            <a:pPr algn="ctr"/>
            <a:r>
              <a:rPr lang="ru-RU" sz="2400" b="1" dirty="0">
                <a:solidFill>
                  <a:srgbClr val="FF0000"/>
                </a:solidFill>
              </a:rPr>
              <a:t>Выбрать тему можно только один раз!</a:t>
            </a:r>
          </a:p>
        </p:txBody>
      </p:sp>
    </p:spTree>
    <p:extLst>
      <p:ext uri="{BB962C8B-B14F-4D97-AF65-F5344CB8AC3E}">
        <p14:creationId xmlns:p14="http://schemas.microsoft.com/office/powerpoint/2010/main" val="26810368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u="sng" dirty="0">
                <a:solidFill>
                  <a:srgbClr val="00B0F0"/>
                </a:solidFill>
              </a:rPr>
              <a:t>ОПИСАНИЕ</a:t>
            </a:r>
            <a:r>
              <a:rPr lang="ru-RU" sz="2800" b="1" dirty="0">
                <a:solidFill>
                  <a:srgbClr val="00B0F0"/>
                </a:solidFill>
              </a:rPr>
              <a:t>.</a:t>
            </a:r>
            <a:br>
              <a:rPr lang="ru-RU" sz="2800" b="1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КАК ОПИСЫВАТЬ ФОТОГРАФИЮ?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143536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ts val="1800"/>
              </a:spcBef>
              <a:spcAft>
                <a:spcPts val="1200"/>
              </a:spcAft>
              <a:buNone/>
            </a:pPr>
            <a:r>
              <a:rPr lang="ru-RU" dirty="0"/>
              <a:t>        </a:t>
            </a:r>
            <a:r>
              <a:rPr lang="ru-RU" sz="4600" b="1" dirty="0">
                <a:solidFill>
                  <a:srgbClr val="002060"/>
                </a:solidFill>
              </a:rPr>
              <a:t>Обратите внимание на название темы. Именно от темы нужно отталкиваться и строить монолог.</a:t>
            </a:r>
            <a:br>
              <a:rPr lang="ru-RU" sz="4600" b="1" dirty="0">
                <a:solidFill>
                  <a:srgbClr val="002060"/>
                </a:solidFill>
              </a:rPr>
            </a:br>
            <a:r>
              <a:rPr lang="ru-RU" sz="4600" b="1" dirty="0">
                <a:solidFill>
                  <a:srgbClr val="002060"/>
                </a:solidFill>
              </a:rPr>
              <a:t>Помочь в описании фото помогут следующие вопросы:</a:t>
            </a:r>
            <a:br>
              <a:rPr lang="ru-RU" sz="4600" b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Кто изображён на фотографии?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Как он выглядит?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Какое у него выражение лица?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Где он находится?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Когда было сделано фото?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Кто, по Вашему мнению, сделал этот снимок?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Чем он занят?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О чём он, возможно, думает?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Какие чувства он, скорее всего, испытывает?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Что больше всего привлекает в фотографии?</a:t>
            </a:r>
            <a:br>
              <a:rPr lang="ru-RU" sz="4600" b="1" i="1" dirty="0">
                <a:solidFill>
                  <a:srgbClr val="002060"/>
                </a:solidFill>
              </a:rPr>
            </a:br>
            <a:r>
              <a:rPr lang="ru-RU" sz="4600" b="1" i="1" dirty="0">
                <a:solidFill>
                  <a:srgbClr val="002060"/>
                </a:solidFill>
              </a:rPr>
              <a:t>● Какие мысли/чувства/переживания вызывает снимок?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9620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ИЗ  ЧЕГО  СОСТОИТ  ИТОГОВОЕ  СОБЕСЕДОВАНИЕ?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Итоговое собеседование 2021 состоит из 4 частей: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1. </a:t>
            </a:r>
            <a:r>
              <a:rPr lang="ru-RU" b="1" dirty="0">
                <a:solidFill>
                  <a:srgbClr val="FF0000"/>
                </a:solidFill>
              </a:rPr>
              <a:t>Чтение</a:t>
            </a:r>
            <a:r>
              <a:rPr lang="ru-RU" b="1" dirty="0">
                <a:solidFill>
                  <a:srgbClr val="002060"/>
                </a:solidFill>
              </a:rPr>
              <a:t> (2 балла);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2. </a:t>
            </a:r>
            <a:r>
              <a:rPr lang="ru-RU" b="1" dirty="0">
                <a:solidFill>
                  <a:srgbClr val="FF0000"/>
                </a:solidFill>
              </a:rPr>
              <a:t>Пересказ</a:t>
            </a:r>
            <a:r>
              <a:rPr lang="ru-RU" b="1" dirty="0">
                <a:solidFill>
                  <a:srgbClr val="002060"/>
                </a:solidFill>
              </a:rPr>
              <a:t> (5 баллов);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3. </a:t>
            </a:r>
            <a:r>
              <a:rPr lang="ru-RU" b="1" dirty="0">
                <a:solidFill>
                  <a:srgbClr val="FF0000"/>
                </a:solidFill>
              </a:rPr>
              <a:t>Монолог</a:t>
            </a:r>
            <a:r>
              <a:rPr lang="ru-RU" b="1" dirty="0">
                <a:solidFill>
                  <a:srgbClr val="002060"/>
                </a:solidFill>
              </a:rPr>
              <a:t> (3 балла);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4. </a:t>
            </a:r>
            <a:r>
              <a:rPr lang="ru-RU" b="1" dirty="0">
                <a:solidFill>
                  <a:srgbClr val="FF0000"/>
                </a:solidFill>
              </a:rPr>
              <a:t>Диалог</a:t>
            </a:r>
            <a:r>
              <a:rPr lang="ru-RU" b="1" dirty="0">
                <a:solidFill>
                  <a:srgbClr val="002060"/>
                </a:solidFill>
              </a:rPr>
              <a:t> (2 балла).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Также оценивается </a:t>
            </a:r>
            <a:r>
              <a:rPr lang="ru-RU" b="1" dirty="0">
                <a:solidFill>
                  <a:srgbClr val="FF0000"/>
                </a:solidFill>
              </a:rPr>
              <a:t>наличие ошибок в речи:</a:t>
            </a:r>
            <a:r>
              <a:rPr lang="ru-RU" b="1" dirty="0">
                <a:solidFill>
                  <a:srgbClr val="002060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4 балла за задания №1-2 </a:t>
            </a:r>
          </a:p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и 4 балла за задания №3-4.</a:t>
            </a:r>
          </a:p>
          <a:p>
            <a:pPr marL="0" indent="0" algn="ctr">
              <a:buNone/>
            </a:pPr>
            <a:r>
              <a:rPr lang="ru-RU" sz="3900" b="1" dirty="0">
                <a:solidFill>
                  <a:srgbClr val="FF0000"/>
                </a:solidFill>
              </a:rPr>
              <a:t>Всего 20 баллов.</a:t>
            </a:r>
          </a:p>
          <a:p>
            <a:pPr marL="0" indent="0" algn="ctr">
              <a:buNone/>
            </a:pPr>
            <a:r>
              <a:rPr lang="ru-RU" sz="4000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002060"/>
                </a:solidFill>
              </a:rPr>
              <a:t>Оценка за собеседование не ставится. Есть два варианта: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зачёт (10-20 баллов из 20) /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FF0000"/>
                </a:solidFill>
              </a:rPr>
              <a:t> незачёт (0-9 баллов из 20).</a:t>
            </a:r>
            <a:endParaRPr lang="ru-RU" sz="3900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0383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714356"/>
            <a:ext cx="8229600" cy="55721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>
                <a:solidFill>
                  <a:srgbClr val="002060"/>
                </a:solidFill>
              </a:rPr>
              <a:t>                                                         КЛИШЕ</a:t>
            </a:r>
            <a:br>
              <a:rPr lang="ru-RU" sz="2400" b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Предложенная для описания фотография интересна тем, что...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При первом взгляде на фотографию…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На фотографии мы видим…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Фото несёт в себе определённое настроение:…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Если внимательно посмотреть на изображение, то…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Передать атмосферу события помогает…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Автор снимка запечатлел…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На фотографии изображён(-ы)…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Слева (справа/вверху/внизу) виднеется…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Завершая описание, хочется отметить…</a:t>
            </a:r>
            <a:br>
              <a:rPr lang="ru-RU" sz="2400" b="1" i="1" dirty="0">
                <a:solidFill>
                  <a:srgbClr val="002060"/>
                </a:solidFill>
              </a:rPr>
            </a:br>
            <a:r>
              <a:rPr lang="ru-RU" sz="2400" b="1" i="1" dirty="0">
                <a:solidFill>
                  <a:srgbClr val="002060"/>
                </a:solidFill>
              </a:rPr>
              <a:t>● Своё описание хочется закончить (чем?)…</a:t>
            </a:r>
            <a:r>
              <a:rPr lang="ru-RU" sz="2400" b="1" dirty="0">
                <a:solidFill>
                  <a:srgbClr val="002060"/>
                </a:solidFill>
              </a:rPr>
              <a:t/>
            </a:r>
            <a:br>
              <a:rPr lang="ru-RU" sz="2400" b="1" dirty="0">
                <a:solidFill>
                  <a:srgbClr val="002060"/>
                </a:solidFill>
              </a:rPr>
            </a:br>
            <a:endParaRPr lang="ru-RU" sz="24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498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ПРИМЕРНЫЙ  ШАБЛОН  ОПИСАНИЯ  ФОТОГРАФИИ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1. Передо мной интересная фотография.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2. Я думаю, что на ней изображён(а) … (поход / рыбалка / последний звонок и т.д.)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3. Давайте рассмотрим изображение внимательнее.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4. Перед нами … (школьный двор / зал музея / комната и т.д.) (Если это улица или природа, то описать погоду и время дня).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5. Мне кажется, фотографию сделал …(учитель / родитель / друг ребят, которые изображены на фото).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6. На фотографии мы видим … (девочек / двух юношей / много выпускников).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7. Они … (описать внешний вид, одежду, чем заняты).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8. Их лица (его лицо, её лицо) … (радостны, печальны, сосредоточенны), потому что …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9. Я считаю, что снимок получился удачным.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10. Мне понравилась эта фотография, потому что она чётко передаёт чувства и эмоции изображённых людей 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69608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u="sng" dirty="0">
                <a:solidFill>
                  <a:srgbClr val="00B0F0"/>
                </a:solidFill>
              </a:rPr>
              <a:t/>
            </a:r>
            <a:br>
              <a:rPr lang="ru-RU" sz="2800" b="1" u="sng" dirty="0">
                <a:solidFill>
                  <a:srgbClr val="00B0F0"/>
                </a:solidFill>
              </a:rPr>
            </a:br>
            <a:r>
              <a:rPr lang="ru-RU" sz="2800" b="1" u="sng" dirty="0">
                <a:solidFill>
                  <a:srgbClr val="00B0F0"/>
                </a:solidFill>
              </a:rPr>
              <a:t>ПОВЕСТВОВАНИЕ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КАК СОСТАВИТЬ РАССКАЗ?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       </a:t>
            </a:r>
            <a:r>
              <a:rPr lang="ru-RU" sz="2900" b="1" dirty="0">
                <a:solidFill>
                  <a:srgbClr val="00B0F0"/>
                </a:solidFill>
              </a:rPr>
              <a:t>Помочь в составлении рассказа помогут следующие вопросы:</a:t>
            </a:r>
            <a:br>
              <a:rPr lang="ru-RU" sz="2900" b="1" dirty="0">
                <a:solidFill>
                  <a:srgbClr val="00B0F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Как событие планировалось?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Как велась подготовка?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Как событие начиналось?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Когда произошло событие?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Где произошло событие?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Кто был участником события?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Чем завершилось событие?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Каковы были эмоции участников события (понравилось? хотели бы его повторить ещё раз?)?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Почему именно это событие стало для Вас запоминающимся?</a:t>
            </a:r>
          </a:p>
          <a:p>
            <a:pPr>
              <a:buNone/>
            </a:pPr>
            <a:endParaRPr lang="ru-RU" sz="2900" b="1" i="1" dirty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900" b="1" i="1" dirty="0">
                <a:solidFill>
                  <a:srgbClr val="002060"/>
                </a:solidFill>
              </a:rPr>
              <a:t>       </a:t>
            </a:r>
            <a:r>
              <a:rPr lang="ru-RU" sz="2900" b="1" dirty="0">
                <a:solidFill>
                  <a:srgbClr val="00B0F0"/>
                </a:solidFill>
              </a:rPr>
              <a:t>Слова-связки:</a:t>
            </a:r>
          </a:p>
          <a:p>
            <a:pPr>
              <a:buNone/>
            </a:pPr>
            <a:r>
              <a:rPr lang="ru-RU" sz="2900" b="1" dirty="0">
                <a:solidFill>
                  <a:srgbClr val="002060"/>
                </a:solidFill>
              </a:rPr>
              <a:t>       ●</a:t>
            </a:r>
            <a:r>
              <a:rPr lang="ru-RU" sz="2900" b="1" i="1" dirty="0">
                <a:solidFill>
                  <a:srgbClr val="002060"/>
                </a:solidFill>
              </a:rPr>
              <a:t>Однажды…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Сначала…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Потом…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Далее…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Затем…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После этого…</a:t>
            </a:r>
            <a:br>
              <a:rPr lang="ru-RU" sz="2900" b="1" i="1" dirty="0">
                <a:solidFill>
                  <a:srgbClr val="002060"/>
                </a:solidFill>
              </a:rPr>
            </a:br>
            <a:r>
              <a:rPr lang="ru-RU" sz="2900" b="1" i="1" dirty="0">
                <a:solidFill>
                  <a:srgbClr val="002060"/>
                </a:solidFill>
              </a:rPr>
              <a:t>● В итоге… </a:t>
            </a:r>
            <a:r>
              <a:rPr lang="ru-RU" sz="2900" dirty="0"/>
              <a:t/>
            </a:r>
            <a:br>
              <a:rPr lang="ru-RU" sz="2900" dirty="0"/>
            </a:b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24751973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B0F0"/>
                </a:solidFill>
              </a:rPr>
              <a:t>ПРИМЕРНЫЙ  ШАБЛОН  РАССКАЗА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i="1" dirty="0">
                <a:solidFill>
                  <a:srgbClr val="002060"/>
                </a:solidFill>
              </a:rPr>
              <a:t>       1. Я хочу рассказать об одном интересном событии – …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2. Туда я отправился вместе с (классом/семьёй/друзьями).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3. Наша (поездка/экскурсия) состоялась (указать примерную дату).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4. К этому мероприятию мы готовились заранее: … (читали об этом / изучали материалы / собирали вещи).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5. И вот наступил долгожданный день.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6. Во время (поездки/экскурсии/путешествия/мероприятия) мы побывали (в / на)…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7. Кроме того, мы увидели …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8. Самым интересным оказалось …, так как … (получили много впечатлений / получили полезный опыт).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9. Мне (понравилась эта / понравился этот / понравилось это) …, потому что … (мы хорошо провели время / мы узнали много нового).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10. Мне бы хотелось снова принять участие в подобном мероприятии.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34413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u="sng" dirty="0">
                <a:solidFill>
                  <a:srgbClr val="00B0F0"/>
                </a:solidFill>
              </a:rPr>
              <a:t>РАССУЖДЕНИЕ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КАК СОСТАВИТЬ РАССУЖДЕНИЕ?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600200"/>
            <a:ext cx="8643998" cy="511494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>     1. Сформулируйте тезис (мысль, которую вы будете доказывать).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2. Подберите доказательства (примеры, которыми подтверждается тезис).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3. Сделайте вывод.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Помочь в составлении рассказа помогут следующие вопросы: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● В чём причина данного явления?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● Что из этого следует?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● К чему приводит данное явление?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● Что оно значит?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034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СЛОВА-СВЯЗКИ: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71472" y="1214422"/>
            <a:ext cx="8115328" cy="528641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002060"/>
                </a:solidFill>
              </a:rPr>
              <a:t>● Я думаю…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● Возможно…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● Вероятно…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● По-видимому…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● Таким образом…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B0F0"/>
                </a:solidFill>
              </a:rPr>
              <a:t>                      </a:t>
            </a:r>
            <a:r>
              <a:rPr lang="ru-RU" sz="4500" b="1" dirty="0">
                <a:solidFill>
                  <a:srgbClr val="00B0F0"/>
                </a:solidFill>
              </a:rPr>
              <a:t>ПРИМЕРНЫЙ ШАБЛОН РАССУЖДЕНИЯ</a:t>
            </a:r>
          </a:p>
          <a:p>
            <a:pPr>
              <a:buNone/>
            </a:pP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1. Мне предложили порассуждать на интересную тему  (произнести заданную для монолога тему).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3. Попробую изложить свою точку зрения.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4. Итак, (прочитать первый предложенный вопрос).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5. Думаю, что ... (ответ на первый предложенный вопрос).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6. (Ответ на второй предложенный вопрос), потому что...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7. Я считаю, что (ответ на третий предложенный вопрос), потому что...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8. Кроме того, (изложить информацию из последнего вопроса).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9. (Ответ на последний вопрос).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10. Таким образом, (сделать общий вывод). Такова моя позиция.</a:t>
            </a:r>
            <a:endParaRPr lang="ru-RU" b="1" dirty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0164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B0F0"/>
                </a:solidFill>
              </a:rPr>
              <a:t>ЗАДАНИЕ 4. ДИАЛОГ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i="1" dirty="0"/>
              <a:t>    </a:t>
            </a:r>
            <a:r>
              <a:rPr lang="ru-RU" b="1" dirty="0">
                <a:solidFill>
                  <a:srgbClr val="002060"/>
                </a:solidFill>
              </a:rPr>
              <a:t>Время на подготовку: </a:t>
            </a:r>
            <a:r>
              <a:rPr lang="ru-RU" b="1" dirty="0">
                <a:solidFill>
                  <a:srgbClr val="FF0000"/>
                </a:solidFill>
              </a:rPr>
              <a:t>0 минут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Время на выполнение: </a:t>
            </a:r>
            <a:r>
              <a:rPr lang="ru-RU" b="1" dirty="0">
                <a:solidFill>
                  <a:srgbClr val="FF0000"/>
                </a:solidFill>
              </a:rPr>
              <a:t>до 3 минут</a:t>
            </a:r>
            <a:r>
              <a:rPr lang="ru-RU" b="1" dirty="0">
                <a:solidFill>
                  <a:srgbClr val="002060"/>
                </a:solidFill>
              </a:rPr>
              <a:t/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B0F0"/>
                </a:solidFill>
              </a:rPr>
              <a:t>                 </a:t>
            </a:r>
          </a:p>
          <a:p>
            <a:pPr algn="ctr">
              <a:buNone/>
            </a:pPr>
            <a:r>
              <a:rPr lang="ru-RU" b="1" dirty="0">
                <a:solidFill>
                  <a:srgbClr val="00B0F0"/>
                </a:solidFill>
              </a:rPr>
              <a:t>  Что самое важное? </a:t>
            </a:r>
            <a:r>
              <a:rPr lang="ru-RU" b="1" dirty="0">
                <a:solidFill>
                  <a:srgbClr val="FF0000"/>
                </a:solidFill>
              </a:rPr>
              <a:t>Давать </a:t>
            </a:r>
            <a:r>
              <a:rPr lang="ru-RU" b="1" u="sng" dirty="0">
                <a:solidFill>
                  <a:srgbClr val="FF0000"/>
                </a:solidFill>
              </a:rPr>
              <a:t>ПОЛНЫЕ</a:t>
            </a:r>
            <a:r>
              <a:rPr lang="ru-RU" b="1" dirty="0">
                <a:solidFill>
                  <a:srgbClr val="FF0000"/>
                </a:solidFill>
              </a:rPr>
              <a:t> ответы </a:t>
            </a:r>
            <a:r>
              <a:rPr lang="ru-RU" b="1" dirty="0">
                <a:solidFill>
                  <a:srgbClr val="002060"/>
                </a:solidFill>
              </a:rPr>
              <a:t>(желательно от двух предложений                                            с аргументацией своего мнения).</a:t>
            </a:r>
          </a:p>
          <a:p>
            <a:pPr algn="ctr">
              <a:buNone/>
            </a:pPr>
            <a:r>
              <a:rPr lang="ru-RU" b="1" dirty="0"/>
              <a:t> </a:t>
            </a:r>
          </a:p>
          <a:p>
            <a:pPr algn="ctr">
              <a:buNone/>
            </a:pPr>
            <a:r>
              <a:rPr lang="ru-RU" sz="2800" b="1" dirty="0">
                <a:solidFill>
                  <a:srgbClr val="FF0000"/>
                </a:solidFill>
              </a:rPr>
              <a:t>ПРИМЕРЫ ПЛОХИХ ОТВЕТОВ:</a:t>
            </a:r>
          </a:p>
          <a:p>
            <a:pPr algn="ctr">
              <a:buNone/>
            </a:pPr>
            <a:r>
              <a:rPr lang="ru-RU" dirty="0"/>
              <a:t/>
            </a:r>
            <a:br>
              <a:rPr lang="ru-RU" dirty="0"/>
            </a:br>
            <a:r>
              <a:rPr lang="ru-RU" b="1" i="1" dirty="0">
                <a:solidFill>
                  <a:srgbClr val="002060"/>
                </a:solidFill>
              </a:rPr>
              <a:t>– Облегчает или усложняет Интернет Вашу жизнь?</a:t>
            </a:r>
            <a:r>
              <a:rPr lang="ru-RU" i="1" dirty="0">
                <a:solidFill>
                  <a:srgbClr val="002060"/>
                </a:solidFill>
              </a:rPr>
              <a:t/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– Облегчает.</a:t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002060"/>
                </a:solidFill>
              </a:rPr>
              <a:t>– Хотели бы Вы жить постоянно в одном времени года?</a:t>
            </a:r>
            <a:r>
              <a:rPr lang="ru-RU" i="1" dirty="0">
                <a:solidFill>
                  <a:srgbClr val="002060"/>
                </a:solidFill>
              </a:rPr>
              <a:t/>
            </a:r>
            <a:br>
              <a:rPr lang="ru-RU" i="1" dirty="0">
                <a:solidFill>
                  <a:srgbClr val="002060"/>
                </a:solidFill>
              </a:rPr>
            </a:br>
            <a:r>
              <a:rPr lang="ru-RU" i="1" dirty="0">
                <a:solidFill>
                  <a:srgbClr val="002060"/>
                </a:solidFill>
              </a:rPr>
              <a:t>– Думаю, нет, не хотел бы.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92576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ПРИМЕРЫ ХОРОШИХ ОТВЕТОВ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392909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4600" b="1" i="1" dirty="0">
                <a:solidFill>
                  <a:srgbClr val="002060"/>
                </a:solidFill>
              </a:rPr>
              <a:t>     – </a:t>
            </a:r>
            <a:r>
              <a:rPr lang="ru-RU" sz="8000" b="1" i="1" dirty="0">
                <a:solidFill>
                  <a:srgbClr val="002060"/>
                </a:solidFill>
              </a:rPr>
              <a:t>Облегчает или усложняет Интернет Вашу жизнь?</a:t>
            </a:r>
          </a:p>
          <a:p>
            <a:pPr>
              <a:buNone/>
            </a:pPr>
            <a:r>
              <a:rPr lang="ru-RU" sz="8000" i="1" dirty="0">
                <a:solidFill>
                  <a:srgbClr val="002060"/>
                </a:solidFill>
              </a:rPr>
              <a:t/>
            </a:r>
            <a:br>
              <a:rPr lang="ru-RU" sz="8000" i="1" dirty="0">
                <a:solidFill>
                  <a:srgbClr val="002060"/>
                </a:solidFill>
              </a:rPr>
            </a:br>
            <a:r>
              <a:rPr lang="ru-RU" sz="8000" i="1" dirty="0">
                <a:solidFill>
                  <a:srgbClr val="002060"/>
                </a:solidFill>
              </a:rPr>
              <a:t>– Я считаю, что Интернет скорее облегчает мою жизнь, чем усложняет. К примеру, Интернет очень помогает мне в учёбе. Если меня интересует какой-то вопрос, то ответ на него довольно легко и быстро можно найти в Интернете.</a:t>
            </a:r>
          </a:p>
          <a:p>
            <a:pPr>
              <a:buNone/>
            </a:pPr>
            <a:r>
              <a:rPr lang="ru-RU" sz="8000" i="1" dirty="0">
                <a:solidFill>
                  <a:srgbClr val="002060"/>
                </a:solidFill>
              </a:rPr>
              <a:t/>
            </a:r>
            <a:br>
              <a:rPr lang="ru-RU" sz="8000" i="1" dirty="0">
                <a:solidFill>
                  <a:srgbClr val="002060"/>
                </a:solidFill>
              </a:rPr>
            </a:br>
            <a:r>
              <a:rPr lang="ru-RU" sz="8000" b="1" i="1" dirty="0">
                <a:solidFill>
                  <a:srgbClr val="002060"/>
                </a:solidFill>
              </a:rPr>
              <a:t>– Хотели бы Вы жить постоянно в одном времени года?</a:t>
            </a:r>
          </a:p>
          <a:p>
            <a:pPr>
              <a:buNone/>
            </a:pPr>
            <a:r>
              <a:rPr lang="ru-RU" sz="8000" i="1" dirty="0">
                <a:solidFill>
                  <a:srgbClr val="002060"/>
                </a:solidFill>
              </a:rPr>
              <a:t/>
            </a:r>
            <a:br>
              <a:rPr lang="ru-RU" sz="8000" i="1" dirty="0">
                <a:solidFill>
                  <a:srgbClr val="002060"/>
                </a:solidFill>
              </a:rPr>
            </a:br>
            <a:r>
              <a:rPr lang="ru-RU" sz="8000" i="1" dirty="0">
                <a:solidFill>
                  <a:srgbClr val="002060"/>
                </a:solidFill>
              </a:rPr>
              <a:t>– Думаю, нет, постоянно жить в одном времени года я не хотел бы. Хотя мне и нравится больше всего лето, но если представить, что, например, 10 лет подряд будет только оно, то я буду очень скучать по остальным временам года, по снегу, по прохладе. Каждое время года по-своему интересно.</a:t>
            </a:r>
          </a:p>
          <a:p>
            <a:pPr>
              <a:buNone/>
            </a:pPr>
            <a:r>
              <a:rPr lang="ru-RU" sz="5400" b="1" dirty="0">
                <a:solidFill>
                  <a:srgbClr val="00B0F0"/>
                </a:solidFill>
              </a:rPr>
              <a:t> </a:t>
            </a:r>
          </a:p>
          <a:p>
            <a:pPr algn="ctr">
              <a:buNone/>
            </a:pPr>
            <a:r>
              <a:rPr lang="ru-RU" sz="11200" b="1" dirty="0">
                <a:solidFill>
                  <a:srgbClr val="00B0F0"/>
                </a:solidFill>
              </a:rPr>
              <a:t>ЧТО ЕСЛИ В МОЁМ ОТВЕТЕ БУДЕТ СЛИШКОМ МНОГО ПРЕДЛОЖЕНИЙ?</a:t>
            </a:r>
          </a:p>
          <a:p>
            <a:pPr>
              <a:buNone/>
            </a:pPr>
            <a:r>
              <a:rPr lang="ru-RU" sz="7400" dirty="0"/>
              <a:t> </a:t>
            </a:r>
          </a:p>
          <a:p>
            <a:pPr algn="ctr">
              <a:buNone/>
            </a:pPr>
            <a:r>
              <a:rPr lang="ru-RU" sz="8000" b="1" dirty="0">
                <a:solidFill>
                  <a:srgbClr val="002060"/>
                </a:solidFill>
              </a:rPr>
              <a:t>Лучше ответить много, чем мало. Если будет явный перебор предложений, то экзаменатор Вас остановит, сказав: «Достаточно». Однако в этом нет ничего плохого, за это баллы не снизят.</a:t>
            </a:r>
          </a:p>
          <a:p>
            <a:pPr>
              <a:buNone/>
            </a:pPr>
            <a:r>
              <a:rPr lang="ru-RU" sz="2800" dirty="0"/>
              <a:t/>
            </a:r>
            <a:br>
              <a:rPr lang="ru-RU" sz="2800" dirty="0"/>
            </a:br>
            <a:endParaRPr lang="ru-RU" sz="5100" i="1" dirty="0">
              <a:solidFill>
                <a:srgbClr val="002060"/>
              </a:solidFill>
            </a:endParaRPr>
          </a:p>
          <a:p>
            <a:pPr>
              <a:buNone/>
            </a:pPr>
            <a:endParaRPr lang="ru-RU" sz="5100" dirty="0"/>
          </a:p>
        </p:txBody>
      </p:sp>
    </p:spTree>
    <p:extLst>
      <p:ext uri="{BB962C8B-B14F-4D97-AF65-F5344CB8AC3E}">
        <p14:creationId xmlns:p14="http://schemas.microsoft.com/office/powerpoint/2010/main" val="24777352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ИНТЕРНЕТ - РЕСУРСЫ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1800"/>
              </a:spcBef>
            </a:pPr>
            <a:r>
              <a:rPr lang="en-US" dirty="0">
                <a:hlinkClick r:id="rId2"/>
              </a:rPr>
              <a:t>https://fipi.ru/itogovoye-sobesedovaniye</a:t>
            </a:r>
            <a:endParaRPr lang="ru-RU" dirty="0">
              <a:hlinkClick r:id="rId2"/>
            </a:endParaRPr>
          </a:p>
          <a:p>
            <a:pPr>
              <a:spcBef>
                <a:spcPts val="1800"/>
              </a:spcBef>
            </a:pPr>
            <a:r>
              <a:rPr lang="en-US" dirty="0">
                <a:hlinkClick r:id="rId2"/>
              </a:rPr>
              <a:t>http://iro23.ru/materialy-dlya-podgotovki-k-ustnomu-sobesedovaniyu-po-russkomu-yazyku-vypusknikov-osnovnoy-shkoly</a:t>
            </a:r>
            <a:endParaRPr lang="ru-RU" dirty="0">
              <a:hlinkClick r:id="rId2"/>
            </a:endParaRPr>
          </a:p>
          <a:p>
            <a:pPr>
              <a:spcBef>
                <a:spcPts val="1800"/>
              </a:spcBef>
            </a:pPr>
            <a:r>
              <a:rPr lang="en-US" dirty="0">
                <a:hlinkClick r:id="rId2"/>
              </a:rPr>
              <a:t>https://</a:t>
            </a:r>
            <a:r>
              <a:rPr lang="ru-RU" dirty="0" err="1">
                <a:hlinkClick r:id="rId2"/>
              </a:rPr>
              <a:t>егэша.рф</a:t>
            </a:r>
            <a:r>
              <a:rPr lang="ru-RU" dirty="0">
                <a:hlinkClick r:id="rId2"/>
              </a:rPr>
              <a:t>/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en-US" dirty="0">
                <a:hlinkClick r:id="rId3"/>
              </a:rPr>
              <a:t>https://4ege.ru/gia-po-russkomu-jazyku/60202-podgotovka-k-itogovomu-sobesedovaniju-po-russkomu-jazyku.html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en-US" dirty="0">
                <a:hlinkClick r:id="rId4"/>
              </a:rPr>
              <a:t>https://ruso-oge.sdamgia.ru/</a:t>
            </a:r>
            <a:endParaRPr lang="ru-RU" dirty="0"/>
          </a:p>
          <a:p>
            <a:pPr>
              <a:spcBef>
                <a:spcPts val="1800"/>
              </a:spcBef>
            </a:pPr>
            <a:r>
              <a:rPr lang="en-US" dirty="0">
                <a:hlinkClick r:id="rId5"/>
              </a:rPr>
              <a:t>https://may.alleng.org/d/rusl/rusl1493.htm</a:t>
            </a:r>
            <a:endParaRPr lang="ru-RU" dirty="0"/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857232"/>
            <a:ext cx="9036496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/>
            </a:r>
            <a:br>
              <a:rPr lang="ru-RU" sz="2800" b="1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МОЖНО ЛИ ИСПОЛЬЗОВАТЬ НЕФОРМАЛЬНУЮ ЛЕКСИКУ?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b="1" dirty="0">
                <a:solidFill>
                  <a:srgbClr val="002060"/>
                </a:solidFill>
              </a:rPr>
              <a:t>   </a:t>
            </a:r>
          </a:p>
          <a:p>
            <a:pPr marL="0" indent="0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Нельзя, при использовании неформальной лексики (</a:t>
            </a:r>
            <a:r>
              <a:rPr lang="ru-RU" b="1" i="1" dirty="0">
                <a:solidFill>
                  <a:srgbClr val="002060"/>
                </a:solidFill>
              </a:rPr>
              <a:t>«классно», «крутой», «</a:t>
            </a:r>
            <a:r>
              <a:rPr lang="ru-RU" b="1" i="1" dirty="0" err="1">
                <a:solidFill>
                  <a:srgbClr val="002060"/>
                </a:solidFill>
              </a:rPr>
              <a:t>фоткать</a:t>
            </a:r>
            <a:r>
              <a:rPr lang="ru-RU" b="1" i="1" dirty="0">
                <a:solidFill>
                  <a:srgbClr val="002060"/>
                </a:solidFill>
              </a:rPr>
              <a:t>»</a:t>
            </a:r>
            <a:r>
              <a:rPr lang="ru-RU" b="1" dirty="0">
                <a:solidFill>
                  <a:srgbClr val="002060"/>
                </a:solidFill>
              </a:rPr>
              <a:t> и т.п.) будут сниматься баллы </a:t>
            </a:r>
            <a:r>
              <a:rPr lang="ru-RU" b="1" dirty="0">
                <a:solidFill>
                  <a:srgbClr val="FF0000"/>
                </a:solidFill>
              </a:rPr>
              <a:t>по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критерию</a:t>
            </a:r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«Учёт условий речевой ситуации» </a:t>
            </a:r>
            <a:r>
              <a:rPr lang="ru-RU" b="1" dirty="0">
                <a:solidFill>
                  <a:srgbClr val="002060"/>
                </a:solidFill>
              </a:rPr>
              <a:t>(монолог, диалог) или                            </a:t>
            </a:r>
            <a:r>
              <a:rPr lang="ru-RU" b="1" dirty="0">
                <a:solidFill>
                  <a:srgbClr val="FF0000"/>
                </a:solidFill>
              </a:rPr>
              <a:t>по критерию «Соблюдение речевых норм»</a:t>
            </a:r>
            <a:r>
              <a:rPr lang="ru-RU" b="1" dirty="0">
                <a:solidFill>
                  <a:srgbClr val="002060"/>
                </a:solidFill>
              </a:rPr>
              <a:t> (пересказ). </a:t>
            </a:r>
          </a:p>
        </p:txBody>
      </p:sp>
    </p:spTree>
    <p:extLst>
      <p:ext uri="{BB962C8B-B14F-4D97-AF65-F5344CB8AC3E}">
        <p14:creationId xmlns:p14="http://schemas.microsoft.com/office/powerpoint/2010/main" val="2665599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14356"/>
            <a:ext cx="8515352" cy="1143000"/>
          </a:xfrm>
        </p:spPr>
        <p:txBody>
          <a:bodyPr>
            <a:noAutofit/>
          </a:bodyPr>
          <a:lstStyle/>
          <a:p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2800" b="1" dirty="0">
                <a:solidFill>
                  <a:srgbClr val="00B0F0"/>
                </a:solidFill>
              </a:rPr>
              <a:t>ЧТО  ДЕЛАТЬ, ЕСЛИ  ПОСЛЕ  ПРОИЗНЕСЕНИЯ</a:t>
            </a:r>
            <a:br>
              <a:rPr lang="ru-RU" sz="2800" b="1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  СЛОВА </a:t>
            </a:r>
            <a:r>
              <a:rPr lang="ru-RU" sz="2800" b="1" cap="all" dirty="0">
                <a:solidFill>
                  <a:srgbClr val="00B0F0"/>
                </a:solidFill>
              </a:rPr>
              <a:t>/фразы   </a:t>
            </a:r>
            <a:r>
              <a:rPr lang="ru-RU" sz="2800" b="1" dirty="0">
                <a:solidFill>
                  <a:srgbClr val="00B0F0"/>
                </a:solidFill>
              </a:rPr>
              <a:t>Я  СРАЗУ  ЖЕ  ПОНЯЛ(А),  </a:t>
            </a:r>
            <a:br>
              <a:rPr lang="ru-RU" sz="2800" b="1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ЧТО  НУЖНО  БЫЛО ПРОИЗНЕСТИ  ИХ ПО-ДРУГОМУ?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143116"/>
            <a:ext cx="8784976" cy="398304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</a:t>
            </a:r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Тут же исправьте ошибку. </a:t>
            </a:r>
          </a:p>
          <a:p>
            <a:pPr marL="0" indent="0" algn="ctr">
              <a:buNone/>
            </a:pPr>
            <a:r>
              <a:rPr lang="ru-RU" b="1" dirty="0">
                <a:solidFill>
                  <a:srgbClr val="002060"/>
                </a:solidFill>
              </a:rPr>
              <a:t>В этом случае ошибка засчитана не будет.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66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84615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B0F0"/>
                </a:solidFill>
              </a:rPr>
              <a:t>ЗАДАНИЕ 1. ЧТЕНИЕ ТЕКСТА ВСЛУХ</a:t>
            </a:r>
            <a:r>
              <a:rPr lang="ru-RU" dirty="0">
                <a:solidFill>
                  <a:srgbClr val="00B0F0"/>
                </a:solidFill>
              </a:rPr>
              <a:t/>
            </a:r>
            <a:br>
              <a:rPr lang="ru-RU" dirty="0">
                <a:solidFill>
                  <a:srgbClr val="00B0F0"/>
                </a:solidFill>
              </a:rPr>
            </a:b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i="1" dirty="0"/>
              <a:t>  </a:t>
            </a:r>
            <a:r>
              <a:rPr lang="ru-RU" b="1" i="1" dirty="0">
                <a:solidFill>
                  <a:srgbClr val="002060"/>
                </a:solidFill>
              </a:rPr>
              <a:t>Время на подготовку: 2 минуты</a:t>
            </a:r>
            <a:br>
              <a:rPr lang="ru-RU" b="1" i="1" dirty="0">
                <a:solidFill>
                  <a:srgbClr val="002060"/>
                </a:solidFill>
              </a:rPr>
            </a:br>
            <a:r>
              <a:rPr lang="ru-RU" b="1" i="1" dirty="0">
                <a:solidFill>
                  <a:srgbClr val="FF0000"/>
                </a:solidFill>
              </a:rPr>
              <a:t>Время на выполнение: до 2 минут</a:t>
            </a:r>
            <a:br>
              <a:rPr lang="ru-RU" b="1" i="1" dirty="0">
                <a:solidFill>
                  <a:srgbClr val="FF0000"/>
                </a:solidFill>
              </a:rPr>
            </a:br>
            <a:endParaRPr lang="ru-RU" b="1" i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b="1" i="1" dirty="0">
                <a:solidFill>
                  <a:srgbClr val="00B0F0"/>
                </a:solidFill>
              </a:rPr>
              <a:t>Что самое важное?</a:t>
            </a:r>
          </a:p>
          <a:p>
            <a:pPr marL="0" indent="0" algn="ctr">
              <a:buNone/>
            </a:pPr>
            <a:r>
              <a:rPr lang="ru-RU" b="1" i="1" dirty="0">
                <a:solidFill>
                  <a:srgbClr val="002060"/>
                </a:solidFill>
              </a:rPr>
              <a:t> </a:t>
            </a:r>
            <a:r>
              <a:rPr lang="ru-RU" b="1" i="1" u="sng" dirty="0">
                <a:solidFill>
                  <a:srgbClr val="FF0000"/>
                </a:solidFill>
              </a:rPr>
              <a:t>ТЕМП ЧТЕНИЯ</a:t>
            </a:r>
            <a:r>
              <a:rPr lang="ru-RU" b="1" i="1" dirty="0">
                <a:solidFill>
                  <a:srgbClr val="FF0000"/>
                </a:solidFill>
              </a:rPr>
              <a:t>  и  </a:t>
            </a:r>
            <a:r>
              <a:rPr lang="ru-RU" b="1" i="1" u="sng" dirty="0">
                <a:solidFill>
                  <a:srgbClr val="FF0000"/>
                </a:solidFill>
              </a:rPr>
              <a:t>ИНТОНАЦИЯ</a:t>
            </a:r>
            <a:r>
              <a:rPr lang="ru-RU" b="1" i="1" dirty="0">
                <a:solidFill>
                  <a:srgbClr val="FF0000"/>
                </a:solidFill>
              </a:rPr>
              <a:t>.</a:t>
            </a:r>
            <a:endParaRPr lang="ru-RU" b="1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7062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ЧТО ДЕЛАТЬ 2 МИНУТЫ ПРИ ПОДГОТОВКЕ?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142985"/>
            <a:ext cx="8229600" cy="33575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002060"/>
                </a:solidFill>
              </a:rPr>
              <a:t>● </a:t>
            </a:r>
            <a:r>
              <a:rPr lang="ru-RU" b="1" dirty="0">
                <a:solidFill>
                  <a:srgbClr val="002060"/>
                </a:solidFill>
              </a:rPr>
              <a:t>Прочитать про себя текст (лучше дважды).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● Продумать, как правильно произнести даты, цифры, названия, фамилии, имена, отчества.</a:t>
            </a:r>
            <a:br>
              <a:rPr lang="ru-RU" b="1" dirty="0">
                <a:solidFill>
                  <a:srgbClr val="002060"/>
                </a:solidFill>
              </a:rPr>
            </a:br>
            <a:r>
              <a:rPr lang="ru-RU" b="1" dirty="0">
                <a:solidFill>
                  <a:srgbClr val="002060"/>
                </a:solidFill>
              </a:rPr>
              <a:t>● Начать готовиться к пересказу, запоминая главные мысли.</a:t>
            </a:r>
            <a:br>
              <a:rPr lang="ru-RU" b="1" dirty="0">
                <a:solidFill>
                  <a:srgbClr val="002060"/>
                </a:solidFill>
              </a:rPr>
            </a:b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42910" y="3786191"/>
            <a:ext cx="792961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b="1" dirty="0">
              <a:solidFill>
                <a:srgbClr val="00B0F0"/>
              </a:solidFill>
            </a:endParaRPr>
          </a:p>
          <a:p>
            <a:pPr algn="ctr"/>
            <a:r>
              <a:rPr lang="ru-RU" sz="2800" b="1" dirty="0">
                <a:solidFill>
                  <a:srgbClr val="00B0F0"/>
                </a:solidFill>
              </a:rPr>
              <a:t>МОЖНО ЛИ ПРИ ПОДГОТОВКЕ </a:t>
            </a:r>
          </a:p>
          <a:p>
            <a:pPr algn="ctr"/>
            <a:r>
              <a:rPr lang="ru-RU" sz="2800" b="1" dirty="0">
                <a:solidFill>
                  <a:srgbClr val="00B0F0"/>
                </a:solidFill>
              </a:rPr>
              <a:t>ЧИТАТЬ ТЕКСТ ВСЛУХ?</a:t>
            </a: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00430" y="5000636"/>
            <a:ext cx="222791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3200" b="1" dirty="0">
              <a:solidFill>
                <a:srgbClr val="002060"/>
              </a:solidFill>
            </a:endParaRPr>
          </a:p>
          <a:p>
            <a:pPr algn="ctr"/>
            <a:r>
              <a:rPr lang="ru-RU" sz="3200" b="1" dirty="0">
                <a:solidFill>
                  <a:srgbClr val="002060"/>
                </a:solidFill>
              </a:rPr>
              <a:t>Да, можно.</a:t>
            </a:r>
          </a:p>
        </p:txBody>
      </p:sp>
    </p:spTree>
    <p:extLst>
      <p:ext uri="{BB962C8B-B14F-4D97-AF65-F5344CB8AC3E}">
        <p14:creationId xmlns:p14="http://schemas.microsoft.com/office/powerpoint/2010/main" val="443004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/>
            </a:r>
            <a:br>
              <a:rPr lang="ru-RU" sz="2800" b="1" dirty="0">
                <a:solidFill>
                  <a:srgbClr val="00B0F0"/>
                </a:solidFill>
              </a:rPr>
            </a:br>
            <a:r>
              <a:rPr lang="ru-RU" sz="2800" b="1" dirty="0">
                <a:solidFill>
                  <a:srgbClr val="00B0F0"/>
                </a:solidFill>
              </a:rPr>
              <a:t>НАСКОЛЬКО БЫСТРО НУЖНО ЧИТАТЬ ТЕКСТ?</a:t>
            </a:r>
            <a:r>
              <a:rPr lang="ru-RU" sz="2800" dirty="0">
                <a:solidFill>
                  <a:srgbClr val="00B0F0"/>
                </a:solidFill>
              </a:rPr>
              <a:t/>
            </a:r>
            <a:br>
              <a:rPr lang="ru-RU" sz="2800" dirty="0">
                <a:solidFill>
                  <a:srgbClr val="00B0F0"/>
                </a:solidFill>
              </a:rPr>
            </a:b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1214423"/>
            <a:ext cx="8229600" cy="3643338"/>
          </a:xfrm>
        </p:spPr>
        <p:txBody>
          <a:bodyPr>
            <a:normAutofit fontScale="92500" lnSpcReduction="20000"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dirty="0">
                <a:solidFill>
                  <a:srgbClr val="002060"/>
                </a:solidFill>
              </a:rPr>
              <a:t>      </a:t>
            </a:r>
            <a:r>
              <a:rPr lang="ru-RU" b="1" dirty="0">
                <a:solidFill>
                  <a:srgbClr val="002060"/>
                </a:solidFill>
              </a:rPr>
              <a:t>Если Вы уложитесь в 2 минуты,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то получите +1 балл за темп речи, 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поэтому не следует читать слова слишком медленно (по слогам). </a:t>
            </a:r>
          </a:p>
          <a:p>
            <a:pPr algn="ctr"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Также нежелательно читать текст очень быстро (многие ученики слишком торопятся). </a:t>
            </a:r>
            <a:r>
              <a:rPr lang="ru-RU" b="1" u="sng" dirty="0">
                <a:solidFill>
                  <a:srgbClr val="002060"/>
                </a:solidFill>
              </a:rPr>
              <a:t>Не торопитесь!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609600" y="214290"/>
            <a:ext cx="8229600" cy="13557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2800" b="0" i="0" u="none" strike="noStrike" kern="1200" cap="none" spc="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00B0F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4429132"/>
            <a:ext cx="7929618" cy="27084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>
                <a:solidFill>
                  <a:srgbClr val="00B0F0"/>
                </a:solidFill>
              </a:rPr>
              <a:t>КАК ДЕЛАТЬ МЕНЬШЕ ОШИБОК?</a:t>
            </a:r>
          </a:p>
          <a:p>
            <a:pPr algn="ctr"/>
            <a:endParaRPr lang="ru-RU" sz="2500" b="1" dirty="0">
              <a:solidFill>
                <a:srgbClr val="00B0F0"/>
              </a:solidFill>
            </a:endParaRPr>
          </a:p>
          <a:p>
            <a:pPr algn="ctr"/>
            <a:r>
              <a:rPr lang="ru-RU" sz="3000" b="1" dirty="0">
                <a:solidFill>
                  <a:srgbClr val="002060"/>
                </a:solidFill>
              </a:rPr>
              <a:t> Во время чтения ведите ручкой/карандашом/пальцем по тексту. </a:t>
            </a:r>
          </a:p>
          <a:p>
            <a:pPr algn="ctr"/>
            <a:r>
              <a:rPr lang="ru-RU" sz="3000" b="1" dirty="0">
                <a:solidFill>
                  <a:srgbClr val="002060"/>
                </a:solidFill>
              </a:rPr>
              <a:t>Этот приём многим помогает.</a:t>
            </a:r>
            <a:r>
              <a:rPr lang="ru-RU" sz="3000" dirty="0">
                <a:solidFill>
                  <a:srgbClr val="00B0F0"/>
                </a:solidFill>
              </a:rPr>
              <a:t/>
            </a:r>
            <a:br>
              <a:rPr lang="ru-RU" sz="3000" dirty="0">
                <a:solidFill>
                  <a:srgbClr val="00B0F0"/>
                </a:solidFill>
              </a:rPr>
            </a:b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364155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КАКУЮ  ОШИБКУ  БУДЕТ  ОБИДНО  ДОПУСТИТЬ?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        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 Около 30% девятиклассников не умеют «считывать» знак ударения в словах. 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Постарайтесь не быть среди тех, кто неправильно ставит ударение в слове, где уже указано, на какую букву падает ударение. 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99047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800" b="1" dirty="0">
                <a:solidFill>
                  <a:srgbClr val="00B0F0"/>
                </a:solidFill>
              </a:rPr>
              <a:t>ЧТО  САМОЕ  СЛОЖНОЕ  В  ЗАДАНИИ 1?</a:t>
            </a:r>
            <a:endParaRPr lang="ru-RU" sz="28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5720" y="1500174"/>
            <a:ext cx="8572560" cy="498317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      В ЛЮБОМ тексте будут встречаться  числа, </a:t>
            </a:r>
          </a:p>
          <a:p>
            <a:pPr algn="ctr">
              <a:buNone/>
            </a:pPr>
            <a:r>
              <a:rPr lang="ru-RU" b="1" dirty="0">
                <a:solidFill>
                  <a:srgbClr val="002060"/>
                </a:solidFill>
              </a:rPr>
              <a:t>и иногда их непросто произнести правильно. </a:t>
            </a:r>
          </a:p>
          <a:p>
            <a:pPr algn="ctr"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Самое сложное – склонение числительных.</a:t>
            </a:r>
          </a:p>
          <a:p>
            <a:pPr algn="ctr">
              <a:spcBef>
                <a:spcPts val="0"/>
              </a:spcBef>
              <a:buNone/>
            </a:pPr>
            <a:endParaRPr lang="ru-RU" b="1" dirty="0">
              <a:solidFill>
                <a:srgbClr val="002060"/>
              </a:solidFill>
            </a:endParaRP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 Распространенная ошибка:  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i="1" dirty="0">
                <a:solidFill>
                  <a:srgbClr val="002060"/>
                </a:solidFill>
              </a:rPr>
              <a:t>«более </a:t>
            </a:r>
            <a:r>
              <a:rPr lang="ru-RU" b="1" i="1" dirty="0" err="1">
                <a:solidFill>
                  <a:srgbClr val="002060"/>
                </a:solidFill>
              </a:rPr>
              <a:t>пятиста</a:t>
            </a:r>
            <a:r>
              <a:rPr lang="ru-RU" b="1" i="1" dirty="0">
                <a:solidFill>
                  <a:srgbClr val="002060"/>
                </a:solidFill>
              </a:rPr>
              <a:t> (</a:t>
            </a:r>
            <a:r>
              <a:rPr lang="ru-RU" b="1" i="1" dirty="0" err="1">
                <a:solidFill>
                  <a:srgbClr val="002060"/>
                </a:solidFill>
              </a:rPr>
              <a:t>шестиста</a:t>
            </a:r>
            <a:r>
              <a:rPr lang="ru-RU" b="1" i="1" dirty="0">
                <a:solidFill>
                  <a:srgbClr val="002060"/>
                </a:solidFill>
              </a:rPr>
              <a:t> и т.д.)»</a:t>
            </a:r>
            <a:r>
              <a:rPr lang="ru-RU" b="1" dirty="0">
                <a:solidFill>
                  <a:srgbClr val="002060"/>
                </a:solidFill>
              </a:rPr>
              <a:t> </a:t>
            </a:r>
          </a:p>
          <a:p>
            <a:pPr algn="ctr">
              <a:spcBef>
                <a:spcPts val="0"/>
              </a:spcBef>
              <a:buNone/>
            </a:pPr>
            <a:r>
              <a:rPr lang="ru-RU" b="1" dirty="0">
                <a:solidFill>
                  <a:srgbClr val="002060"/>
                </a:solidFill>
              </a:rPr>
              <a:t>вместо </a:t>
            </a:r>
            <a:r>
              <a:rPr lang="ru-RU" b="1" i="1" dirty="0">
                <a:solidFill>
                  <a:srgbClr val="002060"/>
                </a:solidFill>
              </a:rPr>
              <a:t>«более пятисот (шестисот и т.д.)»</a:t>
            </a:r>
            <a:r>
              <a:rPr lang="ru-RU" b="1" dirty="0">
                <a:solidFill>
                  <a:srgbClr val="002060"/>
                </a:solidFill>
              </a:rPr>
              <a:t>. (</a:t>
            </a:r>
            <a:r>
              <a:rPr lang="ru-RU" b="1" dirty="0" err="1">
                <a:solidFill>
                  <a:srgbClr val="002060"/>
                </a:solidFill>
              </a:rPr>
              <a:t>запоминалка</a:t>
            </a:r>
            <a:r>
              <a:rPr lang="ru-RU" b="1" dirty="0">
                <a:solidFill>
                  <a:srgbClr val="002060"/>
                </a:solidFill>
              </a:rPr>
              <a:t>: </a:t>
            </a:r>
            <a:r>
              <a:rPr lang="ru-RU" b="1" i="1" dirty="0">
                <a:solidFill>
                  <a:srgbClr val="002060"/>
                </a:solidFill>
              </a:rPr>
              <a:t>более пяти сот</a:t>
            </a:r>
            <a:r>
              <a:rPr lang="ru-RU" b="1" i="1" strike="sngStrike" dirty="0">
                <a:solidFill>
                  <a:srgbClr val="002060"/>
                </a:solidFill>
              </a:rPr>
              <a:t>ен</a:t>
            </a:r>
            <a:r>
              <a:rPr lang="ru-RU" b="1" dirty="0">
                <a:solidFill>
                  <a:srgbClr val="002060"/>
                </a:solidFill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44016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940</Words>
  <Application>Microsoft Office PowerPoint</Application>
  <PresentationFormat>Экран (4:3)</PresentationFormat>
  <Paragraphs>156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Система подготовки учащихся  к итоговому собеседованию: расставим точки над i</vt:lpstr>
      <vt:lpstr>ИЗ  ЧЕГО  СОСТОИТ  ИТОГОВОЕ  СОБЕСЕДОВАНИЕ? </vt:lpstr>
      <vt:lpstr> МОЖНО ЛИ ИСПОЛЬЗОВАТЬ НЕФОРМАЛЬНУЮ ЛЕКСИКУ? </vt:lpstr>
      <vt:lpstr>  ЧТО  ДЕЛАТЬ, ЕСЛИ  ПОСЛЕ  ПРОИЗНЕСЕНИЯ   СЛОВА /фразы   Я  СРАЗУ  ЖЕ  ПОНЯЛ(А),   ЧТО  НУЖНО  БЫЛО ПРОИЗНЕСТИ  ИХ ПО-ДРУГОМУ? </vt:lpstr>
      <vt:lpstr>ЗАДАНИЕ 1. ЧТЕНИЕ ТЕКСТА ВСЛУХ </vt:lpstr>
      <vt:lpstr>ЧТО ДЕЛАТЬ 2 МИНУТЫ ПРИ ПОДГОТОВКЕ? </vt:lpstr>
      <vt:lpstr> НАСКОЛЬКО БЫСТРО НУЖНО ЧИТАТЬ ТЕКСТ? </vt:lpstr>
      <vt:lpstr>КАКУЮ  ОШИБКУ  БУДЕТ  ОБИДНО  ДОПУСТИТЬ?</vt:lpstr>
      <vt:lpstr>ЧТО  САМОЕ  СЛОЖНОЕ  В  ЗАДАНИИ 1?</vt:lpstr>
      <vt:lpstr> МОГУТ  ЛИ  ВСТРЕТИТЬСЯ  СЛОВА  СО  СЛОЖНЫМ  УДАРЕНИЕМ? </vt:lpstr>
      <vt:lpstr> НУЖНО  ЛИ  РАСШИФРОВЫВАТЬ   АББРЕВИАТУРЫ  И  ИНИЦИАЛЫ? </vt:lpstr>
      <vt:lpstr>КАКОЙ  ДОЛЖНА  БЫТЬ  ИНТОНАЦИЯ?</vt:lpstr>
      <vt:lpstr> ЗАДАНИЕ 2. ПОДРОБНЫЙ  ПЕРЕСКАЗ  ТЕКСТА  С  ВКЛЮЧЕНИЕМ  ПРИВЕДЕННОГО  ВЫСКАЗЫВАНИЯ </vt:lpstr>
      <vt:lpstr> КАКОВА  ТИПИЧНАЯ СТРУКТУРА ТЕКСТА ДЛЯ  ПЕРЕСКАЗА? </vt:lpstr>
      <vt:lpstr> КАК  СПРАВИТЬСЯ  С  ПЕРЕСКАЗОМ  ТЕКСТА? </vt:lpstr>
      <vt:lpstr> НУЖНО ЛИ ПЕРЕСКАЗЫВАТЬ ТЕКСТ ПОДРОБНО? </vt:lpstr>
      <vt:lpstr> СНИЗЯТ ЛИ БАЛЛЫ, ЕСЛИ Я ПЕРЕПУТАЮ ПОРЯДОК МИКРОТЕМ? </vt:lpstr>
      <vt:lpstr>ЗАДАНИЕ 3. МОНОЛОГИЧЕСКОЕ  ВЫСКАЗЫВАНИЕ </vt:lpstr>
      <vt:lpstr>ОПИСАНИЕ. КАК ОПИСЫВАТЬ ФОТОГРАФИЮ? </vt:lpstr>
      <vt:lpstr>Презентация PowerPoint</vt:lpstr>
      <vt:lpstr>ПРИМЕРНЫЙ  ШАБЛОН  ОПИСАНИЯ  ФОТОГРАФИИ</vt:lpstr>
      <vt:lpstr> ПОВЕСТВОВАНИЕ КАК СОСТАВИТЬ РАССКАЗ? </vt:lpstr>
      <vt:lpstr>ПРИМЕРНЫЙ  ШАБЛОН  РАССКАЗА </vt:lpstr>
      <vt:lpstr>РАССУЖДЕНИЕ КАК СОСТАВИТЬ РАССУЖДЕНИЕ?</vt:lpstr>
      <vt:lpstr>СЛОВА-СВЯЗКИ:</vt:lpstr>
      <vt:lpstr>ЗАДАНИЕ 4. ДИАЛОГ </vt:lpstr>
      <vt:lpstr>ПРИМЕРЫ ХОРОШИХ ОТВЕТОВ </vt:lpstr>
      <vt:lpstr>ИНТЕРНЕТ - РЕСУРСЫ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успешно сдать Итоговое собеседование?</dc:title>
  <dc:creator>С.В.Н.</dc:creator>
  <cp:lastModifiedBy>Гимназия</cp:lastModifiedBy>
  <cp:revision>48</cp:revision>
  <dcterms:created xsi:type="dcterms:W3CDTF">2008-02-25T01:20:43Z</dcterms:created>
  <dcterms:modified xsi:type="dcterms:W3CDTF">2022-10-31T04:44:09Z</dcterms:modified>
</cp:coreProperties>
</file>