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F1E4790-2465-4E6D-AA25-E500B48DC85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6E266243-7F6E-4A39-8655-28469A5C4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ll/>
  </p:transition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000636"/>
            <a:ext cx="5000660" cy="135732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О.Ю. Комарова,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учитель русского языка и литературы МБОУ гимназии №1  г. Армавира, эксперт ЕГЭ по литературе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052736"/>
            <a:ext cx="5224640" cy="2668872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</a:rPr>
              <a:t>Методика   подготовки к   единому государственному экзамену</a:t>
            </a:r>
            <a:br>
              <a:rPr lang="ru-RU" sz="3200" b="1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smtClean="0">
                <a:solidFill>
                  <a:schemeClr val="tx2">
                    <a:lumMod val="75000"/>
                  </a:schemeClr>
                </a:solidFill>
              </a:rPr>
              <a:t> по  литературе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539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1928802"/>
            <a:ext cx="5920958" cy="407196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endParaRPr lang="ru-RU" sz="3600" b="1" i="1" spc="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Tunga" pitchFamily="2"/>
            </a:endParaRPr>
          </a:p>
          <a:p>
            <a:pPr marL="457200" indent="-457200">
              <a:buNone/>
            </a:pPr>
            <a:endParaRPr lang="ru-RU" sz="3600" b="1" i="1" spc="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Tunga" pitchFamily="2"/>
            </a:endParaRPr>
          </a:p>
          <a:p>
            <a:pPr marL="457200" indent="-457200">
              <a:buNone/>
            </a:pPr>
            <a:r>
              <a:rPr lang="ru-RU" sz="3600" b="1" i="1" spc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unga" pitchFamily="2"/>
              </a:rPr>
              <a:t>Благодарю за внимание!</a:t>
            </a:r>
            <a:endParaRPr lang="ru-RU" sz="3600" b="1" i="1" spc="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Tunga" pitchFamily="2"/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402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91550" cy="142684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Комплекс умений по литературе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04126" y="1943882"/>
            <a:ext cx="6192688" cy="29512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мение воспринимать и анализировать художественный текст в его жанрово-родовой специфике;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ыделять смысловые части художественного текста;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сопоставлять литературные факты и явления;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выделять позицию автора;</a:t>
            </a:r>
          </a:p>
          <a:p>
            <a:pPr marL="0" indent="0">
              <a:buNone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910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Комплекс умений по литературе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2132856"/>
            <a:ext cx="5920958" cy="352839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внимательно вчитываться в формулировку вопроса;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отвечать на вопросы четко, сжато, не отклоняясь от темы;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составлять план ответа на вопрос;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уметь анализировать свой ответ.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71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Типология проверочных работ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2132856"/>
            <a:ext cx="5920958" cy="352839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работы, проверяющие знакомство учащихся с содержанием произведений;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аботы, проверяющие глубину освоения литературных произведений и знаний                          о литературе;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аботы, выявляющие качество речевых умений и навыков.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39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Типология тестовых заданий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1785926"/>
            <a:ext cx="5920958" cy="387532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         ЗАДАНИЯ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теоретического блока;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историко-биографического блока;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дейно-тематического блока;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 форме произведения;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 художественно-изобразительным средствам.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6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Типы заданий с развёрнутым ответом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2132856"/>
            <a:ext cx="5920958" cy="352839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на понимание функции фрагмента текста (эпического или драматического произведения) в целом произведении;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 определение тематики фрагмента произведения;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 определение темы лирического стихотворения.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699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Три этапа работы с текстом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1928802"/>
            <a:ext cx="5920958" cy="40719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Непосредственное восприятие текста;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Осмысление произведения;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Переопосредование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 прочитанного текста.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402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Методические приёмы и практика обучения навыкам создания разных типов письменных работ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1928802"/>
            <a:ext cx="5920958" cy="40719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u="sng" dirty="0">
                <a:latin typeface="Calibri"/>
                <a:ea typeface="Calibri"/>
                <a:cs typeface="Times New Roman"/>
              </a:rPr>
              <a:t>5 класс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Письменный ответ на вопрос «Чем вызвано восхищение лирического героя в стихотворении «Белая берёза...» (по стихотворению С.А. Есенина «Белая берёза...»).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2.   </a:t>
            </a:r>
            <a:r>
              <a:rPr lang="ru-RU" sz="2800" b="1" u="sng" dirty="0" smtClean="0">
                <a:latin typeface="Calibri"/>
                <a:ea typeface="Calibri"/>
                <a:cs typeface="Times New Roman"/>
              </a:rPr>
              <a:t>6 </a:t>
            </a:r>
            <a:r>
              <a:rPr lang="ru-RU" sz="2800" b="1" u="sng" dirty="0">
                <a:latin typeface="Calibri"/>
                <a:ea typeface="Calibri"/>
                <a:cs typeface="Times New Roman"/>
              </a:rPr>
              <a:t>класс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Что отличает и что сближает два «зимних» стихотворения С.А. Есенина (по стихотворениям «Белая берёза...» и «Пороша»).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3.   </a:t>
            </a:r>
            <a:r>
              <a:rPr lang="ru-RU" sz="2800" b="1" u="sng" dirty="0" smtClean="0">
                <a:latin typeface="Calibri"/>
                <a:ea typeface="Calibri"/>
                <a:cs typeface="Times New Roman"/>
              </a:rPr>
              <a:t>7 </a:t>
            </a:r>
            <a:r>
              <a:rPr lang="ru-RU" sz="2800" b="1" u="sng" dirty="0">
                <a:latin typeface="Calibri"/>
                <a:ea typeface="Calibri"/>
                <a:cs typeface="Times New Roman"/>
              </a:rPr>
              <a:t>класс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Как меняется внутренний мир лирического героя Есенина (на материале изученных стихотворений С.А. Есенина)?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950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Методические приёмы и практика обучения навыкам создания разных типов письменных работ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13054" y="1928802"/>
            <a:ext cx="5920958" cy="40719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u="sng" dirty="0" smtClean="0">
                <a:latin typeface="Calibri"/>
                <a:ea typeface="Calibri"/>
                <a:cs typeface="Times New Roman"/>
              </a:rPr>
              <a:t>8 </a:t>
            </a:r>
            <a:r>
              <a:rPr lang="ru-RU" sz="2800" b="1" u="sng" dirty="0">
                <a:latin typeface="Calibri"/>
                <a:ea typeface="Calibri"/>
                <a:cs typeface="Times New Roman"/>
              </a:rPr>
              <a:t>класс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Выберите задание: </a:t>
            </a:r>
          </a:p>
          <a:p>
            <a:pPr marL="0" indent="0">
              <a:buNone/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Сопоставьте стихотворение С.А. Есенина «Запели тёсаные дроги...» со стихотворением А.А. Блока «Россия».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2.   </a:t>
            </a:r>
            <a:r>
              <a:rPr lang="ru-RU" sz="2800" b="1" u="sng" dirty="0">
                <a:latin typeface="Calibri"/>
                <a:cs typeface="Times New Roman"/>
              </a:rPr>
              <a:t>9</a:t>
            </a:r>
            <a:r>
              <a:rPr lang="ru-RU" sz="2800" b="1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u="sng" dirty="0">
                <a:latin typeface="Calibri"/>
                <a:ea typeface="Calibri"/>
                <a:cs typeface="Times New Roman"/>
              </a:rPr>
              <a:t>класс </a:t>
            </a:r>
            <a:r>
              <a:rPr lang="ru-RU" sz="2000" b="1" dirty="0" smtClean="0">
                <a:latin typeface="Calibri"/>
                <a:ea typeface="Calibri"/>
                <a:cs typeface="Times New Roman"/>
              </a:rPr>
              <a:t>Какой образ возникает в стихотворениях «Вот уж вечер. Роса…», «Край ты мой заброшенный». Какие чувства пронизывают эти  стихотворения</a:t>
            </a:r>
            <a:r>
              <a:rPr lang="en-US" sz="2000" b="1" dirty="0" smtClean="0">
                <a:latin typeface="Calibri"/>
                <a:ea typeface="Calibri"/>
                <a:cs typeface="Times New Roman"/>
              </a:rPr>
              <a:t>?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11 класс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« Это всё, что зовём мы родиной». Тема родины в лирике С. Есенина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Образы русской природы по стихам С. Есенина и А. Блока.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картинки\3с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6" y="2132856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631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372</TotalTime>
  <Words>388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Soho</vt:lpstr>
      <vt:lpstr>Методика   подготовки к   единому государственному экзамену  по  литературе</vt:lpstr>
      <vt:lpstr>Комплекс умений по литературе</vt:lpstr>
      <vt:lpstr>Комплекс умений по литературе</vt:lpstr>
      <vt:lpstr>Типология проверочных работ</vt:lpstr>
      <vt:lpstr>Типология тестовых заданий</vt:lpstr>
      <vt:lpstr>Типы заданий с развёрнутым ответом</vt:lpstr>
      <vt:lpstr>Три этапа работы с текстом</vt:lpstr>
      <vt:lpstr>Методические приёмы и практика обучения навыкам создания разных типов письменных работ</vt:lpstr>
      <vt:lpstr>Методические приёмы и практика обучения навыкам создания разных типов письменных работ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к итоговому сочинению: формы и методы</dc:title>
  <dc:creator>admin</dc:creator>
  <cp:lastModifiedBy>Гимназия</cp:lastModifiedBy>
  <cp:revision>35</cp:revision>
  <dcterms:created xsi:type="dcterms:W3CDTF">2017-10-14T06:21:32Z</dcterms:created>
  <dcterms:modified xsi:type="dcterms:W3CDTF">2022-10-31T04:45:19Z</dcterms:modified>
</cp:coreProperties>
</file>