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1" r:id="rId8"/>
    <p:sldId id="272" r:id="rId9"/>
    <p:sldId id="263" r:id="rId10"/>
    <p:sldId id="273" r:id="rId11"/>
    <p:sldId id="264" r:id="rId12"/>
    <p:sldId id="274" r:id="rId13"/>
    <p:sldId id="265" r:id="rId14"/>
    <p:sldId id="275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89CA907-4630-49C3-ACA0-33BBA6FCE4CF}">
          <p14:sldIdLst>
            <p14:sldId id="256"/>
            <p14:sldId id="258"/>
            <p14:sldId id="259"/>
            <p14:sldId id="260"/>
            <p14:sldId id="261"/>
            <p14:sldId id="262"/>
            <p14:sldId id="271"/>
            <p14:sldId id="272"/>
            <p14:sldId id="263"/>
            <p14:sldId id="273"/>
            <p14:sldId id="264"/>
            <p14:sldId id="274"/>
            <p14:sldId id="265"/>
            <p14:sldId id="275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132856"/>
            <a:ext cx="7486600" cy="1467595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Эффективные </a:t>
            </a:r>
            <a:r>
              <a:rPr lang="ru-RU" sz="4000" b="1" dirty="0" smtClean="0"/>
              <a:t>пути </a:t>
            </a:r>
            <a:r>
              <a:rPr lang="ru-RU" sz="4000" b="1" dirty="0"/>
              <a:t>подготовки к итоговому </a:t>
            </a:r>
            <a:r>
              <a:rPr lang="ru-RU" sz="4000" b="1" dirty="0" smtClean="0"/>
              <a:t>сочинению</a:t>
            </a:r>
            <a:br>
              <a:rPr lang="ru-RU" sz="4000" b="1" dirty="0" smtClean="0"/>
            </a:br>
            <a:r>
              <a:rPr lang="ru-RU" sz="4000" b="1" dirty="0" smtClean="0"/>
              <a:t>(материалы для учащихся </a:t>
            </a:r>
            <a:br>
              <a:rPr lang="ru-RU" sz="4000" b="1" dirty="0" smtClean="0"/>
            </a:br>
            <a:r>
              <a:rPr lang="ru-RU" sz="4000" b="1" dirty="0" smtClean="0"/>
              <a:t>11 классов)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488832" cy="1417712"/>
          </a:xfrm>
        </p:spPr>
        <p:txBody>
          <a:bodyPr>
            <a:normAutofit/>
          </a:bodyPr>
          <a:lstStyle/>
          <a:p>
            <a:r>
              <a:rPr lang="ru-RU" sz="2600" dirty="0" err="1" smtClean="0">
                <a:solidFill>
                  <a:schemeClr val="tx1"/>
                </a:solidFill>
              </a:rPr>
              <a:t>С.А.Астанкова</a:t>
            </a:r>
            <a:r>
              <a:rPr lang="ru-RU" sz="2600" dirty="0">
                <a:solidFill>
                  <a:schemeClr val="tx1"/>
                </a:solidFill>
              </a:rPr>
              <a:t>, учитель русского языка и литературы высшей </a:t>
            </a:r>
            <a:r>
              <a:rPr lang="ru-RU" sz="2600" dirty="0" smtClean="0">
                <a:solidFill>
                  <a:schemeClr val="tx1"/>
                </a:solidFill>
              </a:rPr>
              <a:t>категории МБОУ </a:t>
            </a:r>
            <a:r>
              <a:rPr lang="ru-RU" sz="2600" dirty="0">
                <a:solidFill>
                  <a:schemeClr val="tx1"/>
                </a:solidFill>
              </a:rPr>
              <a:t>гимназии №1 </a:t>
            </a:r>
            <a:r>
              <a:rPr lang="ru-RU" sz="2600" dirty="0" smtClean="0">
                <a:solidFill>
                  <a:schemeClr val="tx1"/>
                </a:solidFill>
              </a:rPr>
              <a:t>города </a:t>
            </a:r>
            <a:r>
              <a:rPr lang="ru-RU" sz="2600" dirty="0">
                <a:solidFill>
                  <a:schemeClr val="tx1"/>
                </a:solidFill>
              </a:rPr>
              <a:t>Армавира </a:t>
            </a: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52913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ОСНОВНАЯ ЧАСТЬ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424936" cy="5328592"/>
          </a:xfrm>
        </p:spPr>
        <p:txBody>
          <a:bodyPr>
            <a:noAutofit/>
          </a:bodyPr>
          <a:lstStyle/>
          <a:p>
            <a:pPr fontAlgn="base"/>
            <a:r>
              <a:rPr lang="ru-RU" sz="2800" dirty="0" smtClean="0"/>
              <a:t> 	 </a:t>
            </a:r>
            <a:r>
              <a:rPr lang="ru-RU" sz="2800" b="1" dirty="0"/>
              <a:t>Помни!</a:t>
            </a:r>
            <a:endParaRPr lang="ru-RU" sz="2800" dirty="0"/>
          </a:p>
          <a:p>
            <a:r>
              <a:rPr lang="ru-RU" sz="2800" dirty="0"/>
              <a:t>По </a:t>
            </a:r>
            <a:r>
              <a:rPr lang="en-US" sz="2800" dirty="0"/>
              <a:t>o</a:t>
            </a:r>
            <a:r>
              <a:rPr lang="ru-RU" sz="2800" dirty="0" err="1"/>
              <a:t>бъ</a:t>
            </a:r>
            <a:r>
              <a:rPr lang="en-US" sz="2800" dirty="0"/>
              <a:t>e</a:t>
            </a:r>
            <a:r>
              <a:rPr lang="ru-RU" sz="2800" dirty="0" err="1"/>
              <a:t>му</a:t>
            </a:r>
            <a:r>
              <a:rPr lang="ru-RU" sz="2800" dirty="0"/>
              <a:t> </a:t>
            </a:r>
            <a:r>
              <a:rPr lang="en-US" sz="2800" dirty="0"/>
              <a:t>o</a:t>
            </a:r>
            <a:r>
              <a:rPr lang="ru-RU" sz="2800" dirty="0" err="1"/>
              <a:t>сн</a:t>
            </a:r>
            <a:r>
              <a:rPr lang="en-US" sz="2800" dirty="0"/>
              <a:t>o</a:t>
            </a:r>
            <a:r>
              <a:rPr lang="ru-RU" sz="2800" dirty="0" err="1"/>
              <a:t>вн</a:t>
            </a:r>
            <a:r>
              <a:rPr lang="en-US" sz="2800" dirty="0"/>
              <a:t>a</a:t>
            </a:r>
            <a:r>
              <a:rPr lang="ru-RU" sz="2800" dirty="0"/>
              <a:t>я ч</a:t>
            </a:r>
            <a:r>
              <a:rPr lang="en-US" sz="2800" dirty="0"/>
              <a:t>a</a:t>
            </a:r>
            <a:r>
              <a:rPr lang="ru-RU" sz="2800" dirty="0" err="1"/>
              <a:t>сть</a:t>
            </a:r>
            <a:r>
              <a:rPr lang="ru-RU" sz="2800" dirty="0"/>
              <a:t> д</a:t>
            </a:r>
            <a:r>
              <a:rPr lang="en-US" sz="2800" dirty="0"/>
              <a:t>o</a:t>
            </a:r>
            <a:r>
              <a:rPr lang="ru-RU" sz="2800" dirty="0" err="1"/>
              <a:t>лжн</a:t>
            </a:r>
            <a:r>
              <a:rPr lang="en-US" sz="2800" dirty="0"/>
              <a:t>a </a:t>
            </a:r>
            <a:r>
              <a:rPr lang="ru-RU" sz="2800" dirty="0"/>
              <a:t>быть б</a:t>
            </a:r>
            <a:r>
              <a:rPr lang="en-US" sz="2800" dirty="0"/>
              <a:t>o</a:t>
            </a:r>
            <a:r>
              <a:rPr lang="ru-RU" sz="2800" dirty="0" err="1"/>
              <a:t>льш</a:t>
            </a:r>
            <a:r>
              <a:rPr lang="en-US" sz="2800" dirty="0"/>
              <a:t>e, </a:t>
            </a:r>
            <a:r>
              <a:rPr lang="ru-RU" sz="2800" dirty="0"/>
              <a:t>ч</a:t>
            </a:r>
            <a:r>
              <a:rPr lang="en-US" sz="2800" dirty="0"/>
              <a:t>e</a:t>
            </a:r>
            <a:r>
              <a:rPr lang="ru-RU" sz="2800" dirty="0"/>
              <a:t>м </a:t>
            </a:r>
            <a:r>
              <a:rPr lang="ru-RU" sz="2800" dirty="0" err="1"/>
              <a:t>вступл</a:t>
            </a:r>
            <a:r>
              <a:rPr lang="en-US" sz="2800" dirty="0"/>
              <a:t>e</a:t>
            </a:r>
            <a:r>
              <a:rPr lang="ru-RU" sz="2800" dirty="0"/>
              <a:t>ни</a:t>
            </a:r>
            <a:r>
              <a:rPr lang="en-US" sz="2800" dirty="0"/>
              <a:t>e </a:t>
            </a:r>
            <a:r>
              <a:rPr lang="ru-RU" sz="2800" dirty="0"/>
              <a:t>и з</a:t>
            </a:r>
            <a:r>
              <a:rPr lang="en-US" sz="2800" dirty="0"/>
              <a:t>a</a:t>
            </a:r>
            <a:r>
              <a:rPr lang="ru-RU" sz="2800" dirty="0"/>
              <a:t>ключ</a:t>
            </a:r>
            <a:r>
              <a:rPr lang="en-US" sz="2800" dirty="0"/>
              <a:t>e</a:t>
            </a:r>
            <a:r>
              <a:rPr lang="ru-RU" sz="2800" dirty="0"/>
              <a:t>ни</a:t>
            </a:r>
            <a:r>
              <a:rPr lang="en-US" sz="2800" dirty="0"/>
              <a:t>e, </a:t>
            </a:r>
            <a:r>
              <a:rPr lang="ru-RU" sz="2800" dirty="0" err="1"/>
              <a:t>вм</a:t>
            </a:r>
            <a:r>
              <a:rPr lang="en-US" sz="2800" dirty="0"/>
              <a:t>e</a:t>
            </a:r>
            <a:r>
              <a:rPr lang="ru-RU" sz="2800" dirty="0" err="1"/>
              <a:t>ст</a:t>
            </a:r>
            <a:r>
              <a:rPr lang="en-US" sz="2800" dirty="0"/>
              <a:t>e </a:t>
            </a:r>
            <a:r>
              <a:rPr lang="ru-RU" sz="2800" dirty="0"/>
              <a:t>взяты</a:t>
            </a:r>
            <a:r>
              <a:rPr lang="en-US" sz="2800" dirty="0"/>
              <a:t>e.</a:t>
            </a:r>
          </a:p>
          <a:p>
            <a:r>
              <a:rPr lang="ru-RU" sz="2800" dirty="0"/>
              <a:t>Т</a:t>
            </a:r>
            <a:r>
              <a:rPr lang="en-US" sz="2800" dirty="0"/>
              <a:t>e</a:t>
            </a:r>
            <a:r>
              <a:rPr lang="ru-RU" sz="2800" dirty="0" err="1"/>
              <a:t>зис</a:t>
            </a:r>
            <a:r>
              <a:rPr lang="ru-RU" sz="2800" dirty="0"/>
              <a:t>, п</a:t>
            </a:r>
            <a:r>
              <a:rPr lang="en-US" sz="2800" dirty="0"/>
              <a:t>o</a:t>
            </a:r>
            <a:r>
              <a:rPr lang="ru-RU" sz="2800" dirty="0" err="1"/>
              <a:t>дк</a:t>
            </a:r>
            <a:r>
              <a:rPr lang="en-US" sz="2800" dirty="0" err="1"/>
              <a:t>pe</a:t>
            </a:r>
            <a:r>
              <a:rPr lang="ru-RU" sz="2800" dirty="0" err="1"/>
              <a:t>пл</a:t>
            </a:r>
            <a:r>
              <a:rPr lang="en-US" sz="2800" dirty="0"/>
              <a:t>e</a:t>
            </a:r>
            <a:r>
              <a:rPr lang="ru-RU" sz="2800" dirty="0" err="1"/>
              <a:t>нный</a:t>
            </a:r>
            <a:r>
              <a:rPr lang="ru-RU" sz="2800" dirty="0"/>
              <a:t> </a:t>
            </a:r>
            <a:r>
              <a:rPr lang="en-US" sz="2800" dirty="0" err="1"/>
              <a:t>ap</a:t>
            </a:r>
            <a:r>
              <a:rPr lang="ru-RU" sz="2800" dirty="0" err="1"/>
              <a:t>гум</a:t>
            </a:r>
            <a:r>
              <a:rPr lang="en-US" sz="2800" dirty="0"/>
              <a:t>e</a:t>
            </a:r>
            <a:r>
              <a:rPr lang="ru-RU" sz="2800" dirty="0" err="1"/>
              <a:t>нт</a:t>
            </a:r>
            <a:r>
              <a:rPr lang="en-US" sz="2800" dirty="0"/>
              <a:t>o</a:t>
            </a:r>
            <a:r>
              <a:rPr lang="ru-RU" sz="2800" dirty="0"/>
              <a:t>м, м</a:t>
            </a:r>
            <a:r>
              <a:rPr lang="en-US" sz="2800" dirty="0"/>
              <a:t>o</a:t>
            </a:r>
            <a:r>
              <a:rPr lang="ru-RU" sz="2800" dirty="0"/>
              <a:t>ж</a:t>
            </a:r>
            <a:r>
              <a:rPr lang="en-US" sz="2800" dirty="0"/>
              <a:t>e</a:t>
            </a:r>
            <a:r>
              <a:rPr lang="ru-RU" sz="2800" dirty="0"/>
              <a:t>т быть </a:t>
            </a:r>
            <a:r>
              <a:rPr lang="ru-RU" sz="2800" dirty="0" err="1"/>
              <a:t>вс</a:t>
            </a:r>
            <a:r>
              <a:rPr lang="en-US" sz="2800" dirty="0"/>
              <a:t>e</a:t>
            </a:r>
            <a:r>
              <a:rPr lang="ru-RU" sz="2800" dirty="0"/>
              <a:t>г</a:t>
            </a:r>
            <a:r>
              <a:rPr lang="en-US" sz="2800" dirty="0"/>
              <a:t>o </a:t>
            </a:r>
            <a:r>
              <a:rPr lang="en-US" sz="2800" dirty="0" err="1"/>
              <a:t>o</a:t>
            </a:r>
            <a:r>
              <a:rPr lang="ru-RU" sz="2800" dirty="0"/>
              <a:t>дин.</a:t>
            </a:r>
          </a:p>
          <a:p>
            <a:r>
              <a:rPr lang="ru-RU" sz="2800" dirty="0" err="1"/>
              <a:t>Оптим</a:t>
            </a:r>
            <a:r>
              <a:rPr lang="en-US" sz="2800" dirty="0"/>
              <a:t>a</a:t>
            </a:r>
            <a:r>
              <a:rPr lang="ru-RU" sz="2800" dirty="0" err="1"/>
              <a:t>льн</a:t>
            </a:r>
            <a:r>
              <a:rPr lang="en-US" sz="2800" dirty="0" err="1"/>
              <a:t>oe</a:t>
            </a:r>
            <a:r>
              <a:rPr lang="en-US" sz="2800" dirty="0"/>
              <a:t> </a:t>
            </a:r>
            <a:r>
              <a:rPr lang="ru-RU" sz="2800" dirty="0"/>
              <a:t>к</a:t>
            </a:r>
            <a:r>
              <a:rPr lang="en-US" sz="2800" dirty="0"/>
              <a:t>o</a:t>
            </a:r>
            <a:r>
              <a:rPr lang="ru-RU" sz="2800" dirty="0" err="1"/>
              <a:t>лич</a:t>
            </a:r>
            <a:r>
              <a:rPr lang="en-US" sz="2800" dirty="0"/>
              <a:t>e</a:t>
            </a:r>
            <a:r>
              <a:rPr lang="ru-RU" sz="2800" dirty="0" err="1"/>
              <a:t>ств</a:t>
            </a:r>
            <a:r>
              <a:rPr lang="en-US" sz="2800" dirty="0"/>
              <a:t>o </a:t>
            </a:r>
            <a:r>
              <a:rPr lang="ru-RU" sz="2800" dirty="0" smtClean="0"/>
              <a:t> аргументов </a:t>
            </a:r>
            <a:r>
              <a:rPr lang="ru-RU" sz="2800" dirty="0"/>
              <a:t>– 2.</a:t>
            </a:r>
          </a:p>
          <a:p>
            <a:r>
              <a:rPr lang="ru-RU" sz="2800" dirty="0"/>
              <a:t>К</a:t>
            </a:r>
            <a:r>
              <a:rPr lang="en-US" sz="2800" dirty="0"/>
              <a:t>a</a:t>
            </a:r>
            <a:r>
              <a:rPr lang="ru-RU" sz="2800" dirty="0" err="1"/>
              <a:t>жд</a:t>
            </a:r>
            <a:r>
              <a:rPr lang="en-US" sz="2800" dirty="0"/>
              <a:t>o</a:t>
            </a:r>
            <a:r>
              <a:rPr lang="ru-RU" sz="2800" dirty="0" err="1"/>
              <a:t>му</a:t>
            </a:r>
            <a:r>
              <a:rPr lang="ru-RU" sz="2800" dirty="0"/>
              <a:t> т</a:t>
            </a:r>
            <a:r>
              <a:rPr lang="en-US" sz="2800" dirty="0"/>
              <a:t>e</a:t>
            </a:r>
            <a:r>
              <a:rPr lang="ru-RU" sz="2800" dirty="0" err="1"/>
              <a:t>зису</a:t>
            </a:r>
            <a:r>
              <a:rPr lang="ru-RU" sz="2800" dirty="0"/>
              <a:t> – </a:t>
            </a:r>
            <a:r>
              <a:rPr lang="ru-RU" sz="2800" dirty="0" err="1"/>
              <a:t>св</a:t>
            </a:r>
            <a:r>
              <a:rPr lang="en-US" sz="2800" dirty="0"/>
              <a:t>o</a:t>
            </a:r>
            <a:r>
              <a:rPr lang="ru-RU" sz="2800" dirty="0"/>
              <a:t>й </a:t>
            </a:r>
            <a:r>
              <a:rPr lang="en-US" sz="2800" dirty="0" err="1"/>
              <a:t>ap</a:t>
            </a:r>
            <a:r>
              <a:rPr lang="ru-RU" sz="2800" dirty="0" err="1"/>
              <a:t>гум</a:t>
            </a:r>
            <a:r>
              <a:rPr lang="en-US" sz="2800" dirty="0"/>
              <a:t>e</a:t>
            </a:r>
            <a:r>
              <a:rPr lang="ru-RU" sz="2800" dirty="0" err="1"/>
              <a:t>нт</a:t>
            </a:r>
            <a:r>
              <a:rPr lang="ru-RU" sz="2800" dirty="0"/>
              <a:t>!</a:t>
            </a:r>
          </a:p>
          <a:p>
            <a:pPr fontAlgn="base"/>
            <a:r>
              <a:rPr lang="ru-RU" sz="2800" dirty="0"/>
              <a:t>Связка - это переход от одной мысли к другой. Нужно плавно переходить от тезиса к аргументации.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 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52043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1191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</a:rPr>
              <a:t>Использование литературных 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аргументов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 	</a:t>
            </a:r>
            <a:r>
              <a:rPr lang="ru-RU" dirty="0" smtClean="0"/>
              <a:t>При </a:t>
            </a:r>
            <a:r>
              <a:rPr lang="ru-RU" dirty="0"/>
              <a:t>аргументации Вашего мнения следует </a:t>
            </a:r>
            <a:r>
              <a:rPr lang="ru-RU" b="1" dirty="0"/>
              <a:t>избегать изложения сведений, не имеющих прямого отношения к теме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Нельзя также </a:t>
            </a:r>
            <a:r>
              <a:rPr lang="ru-RU" b="1" dirty="0" smtClean="0"/>
              <a:t>пересказывать</a:t>
            </a:r>
            <a:r>
              <a:rPr lang="ru-RU" dirty="0"/>
              <a:t> текст литературного </a:t>
            </a:r>
            <a:r>
              <a:rPr lang="ru-RU" dirty="0" smtClean="0"/>
              <a:t>произведения.</a:t>
            </a:r>
          </a:p>
          <a:p>
            <a:pPr marL="0" indent="0">
              <a:buNone/>
            </a:pPr>
            <a:r>
              <a:rPr lang="ru-RU" dirty="0" smtClean="0"/>
              <a:t>	Пример из литературы  - это анализ определенных эпизодов, характеристика героев произведения.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040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1191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</a:rPr>
              <a:t>Использование литературных 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аргументов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86556"/>
            <a:ext cx="8424936" cy="506678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800" dirty="0" smtClean="0"/>
              <a:t> 	</a:t>
            </a:r>
            <a:r>
              <a:rPr lang="ru-RU" sz="2000" b="1" dirty="0"/>
              <a:t>Аргумент состоит из 3 элементов:</a:t>
            </a:r>
            <a:endParaRPr lang="ru-RU" sz="2000" dirty="0"/>
          </a:p>
          <a:p>
            <a:r>
              <a:rPr lang="ru-RU" sz="2000" dirty="0"/>
              <a:t>Обращение к литературному произведению - называем автора и произведение, его жанр (если знаем; если не знаем, то так и пишем — произведение», чтобы избежать фактических ошибок).</a:t>
            </a:r>
          </a:p>
          <a:p>
            <a:r>
              <a:rPr lang="ru-RU" sz="2000" dirty="0"/>
              <a:t>Его интерпретацию - здесь мы обращаемся к сюжету произведения или конкретному эпизоду, характеризуем героя(-ев). Желательно несколько раз упомянуть автора, используя речевые клише типа «автор повествует», «автор описывает», «писатель рассуждает», «поэт показывает», «автор считает» и т. п. </a:t>
            </a:r>
            <a:r>
              <a:rPr lang="ru-RU" sz="2000" i="1" dirty="0"/>
              <a:t>Почему нельзя просто написать: «герой пошёл туда-то, сделал то-то» ? А потому что это будет уже не анализ, а простой пересказ.</a:t>
            </a:r>
          </a:p>
          <a:p>
            <a:pPr fontAlgn="base"/>
            <a:r>
              <a:rPr lang="ru-RU" sz="2000" dirty="0" err="1"/>
              <a:t>Микровывод</a:t>
            </a:r>
            <a:r>
              <a:rPr lang="ru-RU" sz="2000" dirty="0"/>
              <a:t> (он завершает только одну из </a:t>
            </a:r>
            <a:r>
              <a:rPr lang="ru-RU" sz="2000" dirty="0" err="1"/>
              <a:t>микротем</a:t>
            </a:r>
            <a:r>
              <a:rPr lang="ru-RU" sz="2000" dirty="0"/>
              <a:t>, а не всё сочинение в целом; нужен для логичности и связности текста): в этой части мы, как правило, формулируем основную мысль всего упомянутого произведения или авторскую позицию по конкретной проблеме. Используем клише типа «писатель приходит к выводу... </a:t>
            </a:r>
            <a:r>
              <a:rPr lang="ru-RU" sz="2000" dirty="0" smtClean="0"/>
              <a:t>»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03236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1191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</a:rPr>
              <a:t>ЗАКЛЮЧЕНИЕ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 	</a:t>
            </a:r>
            <a:r>
              <a:rPr lang="ru-RU" dirty="0"/>
              <a:t>Заключение должно </a:t>
            </a:r>
            <a:r>
              <a:rPr lang="ru-RU" b="1" dirty="0"/>
              <a:t>подводить итог всей Вашей работе</a:t>
            </a:r>
            <a:r>
              <a:rPr lang="ru-RU" dirty="0"/>
              <a:t>, логично </a:t>
            </a:r>
            <a:r>
              <a:rPr lang="ru-RU" b="1" dirty="0"/>
              <a:t>завершать Ваши размышления</a:t>
            </a:r>
            <a:r>
              <a:rPr lang="ru-RU" dirty="0"/>
              <a:t> над темой сочинения. Заключение, как и введение, должно быть органично связано с основным текстом.</a:t>
            </a:r>
            <a:br>
              <a:rPr lang="ru-RU" dirty="0"/>
            </a:br>
            <a:r>
              <a:rPr lang="ru-RU" dirty="0"/>
              <a:t>Обратите внимание на то, что вывод — это не простое повторение аргументов, как это часто бывает в работах учеников. Это </a:t>
            </a:r>
            <a:r>
              <a:rPr lang="ru-RU" b="1" dirty="0"/>
              <a:t>обязательно новая информация, имеющая обобщающий характер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7927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1191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</a:rPr>
              <a:t>ЗАКЛЮЧЕНИЕ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86556"/>
            <a:ext cx="8424936" cy="506678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800" dirty="0" smtClean="0"/>
              <a:t> 	</a:t>
            </a:r>
            <a:r>
              <a:rPr lang="ru-RU" sz="2000" b="1" dirty="0"/>
              <a:t>4 способа закончить сочинение:</a:t>
            </a:r>
            <a:endParaRPr lang="ru-RU" sz="2000" dirty="0"/>
          </a:p>
          <a:p>
            <a:r>
              <a:rPr lang="ru-RU" sz="2000" b="1" dirty="0"/>
              <a:t>Вывод.</a:t>
            </a:r>
            <a:r>
              <a:rPr lang="ru-RU" sz="2000" dirty="0"/>
              <a:t> Принято завершать сочинение выводом из всего вышесказанного, но нельзя повторять те </a:t>
            </a:r>
            <a:r>
              <a:rPr lang="ru-RU" sz="2000" dirty="0" err="1"/>
              <a:t>микровыводы</a:t>
            </a:r>
            <a:r>
              <a:rPr lang="ru-RU" sz="2000" dirty="0"/>
              <a:t>, которые уже делались в сочинении после аргументов.</a:t>
            </a:r>
          </a:p>
          <a:p>
            <a:r>
              <a:rPr lang="ru-RU" sz="2000" b="1" dirty="0"/>
              <a:t>Заключение-призыв.</a:t>
            </a:r>
            <a:r>
              <a:rPr lang="ru-RU" sz="2000" u="sng" dirty="0"/>
              <a:t> Не используй пафосные лозунги </a:t>
            </a:r>
            <a:r>
              <a:rPr lang="ru-RU" sz="2000" dirty="0"/>
              <a:t>«Берегите нашу Землю!» . Лучше не использовать глаголы 2 -го лица: «берегите», «уважайте», «помните» . Ограничьтесь формами «нужно», «важно», «давайте» и т. д. .</a:t>
            </a:r>
          </a:p>
          <a:p>
            <a:r>
              <a:rPr lang="ru-RU" sz="2000" b="1" dirty="0"/>
              <a:t>Заключение — выражение надежды</a:t>
            </a:r>
            <a:r>
              <a:rPr lang="ru-RU" sz="2000" dirty="0"/>
              <a:t>, позволяет избежать дублирования мысли, этических и логических ошибок. Выражать надежду нужно на что-нибудь позитивное.</a:t>
            </a:r>
          </a:p>
          <a:p>
            <a:pPr fontAlgn="base"/>
            <a:r>
              <a:rPr lang="ru-RU" sz="2000" b="1" dirty="0"/>
              <a:t>Цитата</a:t>
            </a:r>
            <a:r>
              <a:rPr lang="ru-RU" sz="2000" dirty="0"/>
              <a:t>, подходящая по смыслу и высказана уместно. Рекомендуем заранее подготовить цитаты по всем тематическим направлениям, чтобы соответствовало главной мысли сочинения.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15123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1191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</a:rPr>
              <a:t>КАК ПРОВЕРИТЬ СВОЁ СОЧИНЕНИЕ?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86556"/>
            <a:ext cx="8424936" cy="5066780"/>
          </a:xfrm>
        </p:spPr>
        <p:txBody>
          <a:bodyPr>
            <a:noAutofit/>
          </a:bodyPr>
          <a:lstStyle/>
          <a:p>
            <a:r>
              <a:rPr lang="ru-RU" sz="1800" dirty="0" smtClean="0"/>
              <a:t> 	</a:t>
            </a:r>
            <a:r>
              <a:rPr lang="ru-RU" sz="2400" dirty="0" smtClean="0"/>
              <a:t> </a:t>
            </a:r>
            <a:r>
              <a:rPr lang="ru-RU" sz="2400" b="1" dirty="0"/>
              <a:t>Читаем только вступительную и заключительную части.</a:t>
            </a:r>
            <a:r>
              <a:rPr lang="ru-RU" sz="2400" dirty="0"/>
              <a:t> Убеждаемся, что они соответствуют, во-первых, заданной теме, а во-вторых, друг другу, в них говорится об одном и том же. 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b="1" dirty="0"/>
              <a:t>Читаем вопросы вступительной части и тезисы.</a:t>
            </a:r>
            <a:r>
              <a:rPr lang="ru-RU" sz="2400" dirty="0"/>
              <a:t> Убеждаемся, что тезисы являются ответами на заданные вопросы. 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b="1" dirty="0"/>
              <a:t>Читаем пары «</a:t>
            </a:r>
            <a:r>
              <a:rPr lang="ru-RU" sz="2400" b="1" dirty="0" err="1"/>
              <a:t>тезис+аргумент</a:t>
            </a:r>
            <a:r>
              <a:rPr lang="ru-RU" sz="2400" b="1" dirty="0"/>
              <a:t>».</a:t>
            </a:r>
            <a:r>
              <a:rPr lang="ru-RU" sz="2400" dirty="0"/>
              <a:t> Убеждаемся, что пример именно о том, о чем говорится в тезисе, а не о чем-либо другом. 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b="1" dirty="0"/>
              <a:t>Читаем концовку каждого абзаца и начало следующего.</a:t>
            </a:r>
            <a:r>
              <a:rPr lang="ru-RU" sz="2400" dirty="0"/>
              <a:t> Убеждаемся, что переход от одной </a:t>
            </a:r>
            <a:r>
              <a:rPr lang="ru-RU" sz="2400" dirty="0" err="1"/>
              <a:t>микротемы</a:t>
            </a:r>
            <a:r>
              <a:rPr lang="ru-RU" sz="2400" dirty="0"/>
              <a:t> к другой плавный. </a:t>
            </a:r>
            <a:r>
              <a:rPr lang="ru-RU" sz="2400" dirty="0" smtClean="0"/>
              <a:t> 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582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1191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</a:rPr>
              <a:t>КАК ПРОВЕРИТЬ СВОЁ СОЧИНЕНИЕ?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  </a:t>
            </a:r>
            <a:r>
              <a:rPr lang="ru-RU" sz="2000" i="1" dirty="0" smtClean="0"/>
              <a:t>Проверка речевого </a:t>
            </a:r>
            <a:r>
              <a:rPr lang="ru-RU" sz="2000" i="1" dirty="0"/>
              <a:t>оформления, т.е. обнаружению речевых, грамматических, пунктуационных, орфографических ошибок. Здесь тоже будет несколько этапов</a:t>
            </a:r>
            <a:r>
              <a:rPr lang="ru-RU" sz="2000" i="1" dirty="0" smtClean="0"/>
              <a:t>.</a:t>
            </a:r>
          </a:p>
          <a:p>
            <a:r>
              <a:rPr lang="ru-RU" sz="2000" b="1" dirty="0" smtClean="0"/>
              <a:t>Читаем текст, стараясь исключить повторы слов, тавтологию</a:t>
            </a:r>
            <a:r>
              <a:rPr lang="ru-RU" sz="2000" b="1" i="1" dirty="0" smtClean="0"/>
              <a:t>.</a:t>
            </a:r>
            <a:endParaRPr lang="ru-RU" sz="2000" b="1" i="1" dirty="0"/>
          </a:p>
          <a:p>
            <a:r>
              <a:rPr lang="ru-RU" sz="2000" b="1" dirty="0"/>
              <a:t>Читаем текст по отдельным предложениям.</a:t>
            </a:r>
            <a:r>
              <a:rPr lang="ru-RU" sz="2000" dirty="0"/>
              <a:t> Находим грамматические основы, задаем вопросы ко ВСЕМ второстепенным членам. </a:t>
            </a:r>
            <a:r>
              <a:rPr lang="ru-RU" sz="2000" dirty="0" smtClean="0"/>
              <a:t> Определяем</a:t>
            </a:r>
            <a:r>
              <a:rPr lang="ru-RU" sz="2000" dirty="0"/>
              <a:t>, простое предложение или сложное, чем осложнено. При необходимости расставляем знаки препинания. В случае сомнений в необходимости того или иного знака перестраиваем конструкцию. </a:t>
            </a:r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b="1" dirty="0"/>
              <a:t>Читаем каждое слово по слогам, </a:t>
            </a:r>
            <a:r>
              <a:rPr lang="ru-RU" sz="2000" b="1" dirty="0" smtClean="0"/>
              <a:t> проверяем орфограммы </a:t>
            </a:r>
            <a:r>
              <a:rPr lang="ru-RU" sz="2000" dirty="0" smtClean="0"/>
              <a:t>  В </a:t>
            </a:r>
            <a:r>
              <a:rPr lang="ru-RU" sz="2000" dirty="0"/>
              <a:t>случае сомнений в правильности написания слова его можно и нужно заменить на более </a:t>
            </a:r>
            <a:r>
              <a:rPr lang="ru-RU" sz="2000" dirty="0" smtClean="0"/>
              <a:t> простое.</a:t>
            </a:r>
          </a:p>
          <a:p>
            <a:r>
              <a:rPr lang="ru-RU" sz="2000" dirty="0" smtClean="0"/>
              <a:t>Подсчитываем количество </a:t>
            </a:r>
            <a:r>
              <a:rPr lang="ru-RU" sz="2000" dirty="0"/>
              <a:t>слов. Учитываются все слова, в </a:t>
            </a:r>
            <a:r>
              <a:rPr lang="ru-RU" sz="2000" dirty="0" smtClean="0"/>
              <a:t>том числе предлоги</a:t>
            </a:r>
            <a:r>
              <a:rPr lang="ru-RU" sz="2000" dirty="0"/>
              <a:t>, союзы и частицы. </a:t>
            </a:r>
            <a:r>
              <a:rPr lang="ru-RU" sz="2000" dirty="0" smtClean="0"/>
              <a:t>   Помним, что в работе должно быть 250 слов!</a:t>
            </a:r>
            <a:endParaRPr lang="ru-RU" sz="2000" dirty="0"/>
          </a:p>
          <a:p>
            <a:pPr fontAlgn="base"/>
            <a:r>
              <a:rPr lang="ru-RU" sz="1800" dirty="0"/>
              <a:t/>
            </a:r>
            <a:br>
              <a:rPr lang="ru-RU" sz="18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99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 fontScale="90000"/>
          </a:bodyPr>
          <a:lstStyle/>
          <a:p>
            <a:pPr lvl="0" defTabSz="685800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altLang="ru-RU" sz="2700" b="1" dirty="0">
                <a:solidFill>
                  <a:srgbClr val="C00000"/>
                </a:solidFill>
                <a:latin typeface="Georgia" pitchFamily="18" charset="0"/>
              </a:rPr>
              <a:t>Критерии оценивания итогового сочинения</a:t>
            </a:r>
            <a:br>
              <a:rPr lang="ru-RU" altLang="ru-RU" sz="2700" b="1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altLang="ru-RU" sz="2700" b="1" dirty="0">
                <a:solidFill>
                  <a:srgbClr val="C000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06" t="30675" r="18167" b="23768"/>
          <a:stretch/>
        </p:blipFill>
        <p:spPr bwMode="auto">
          <a:xfrm>
            <a:off x="445127" y="1700808"/>
            <a:ext cx="844735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81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АЛГОРИТМ РАБОТЫ НАД СОЧИНЕНИЕМ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/>
              <a:t> </a:t>
            </a:r>
            <a:r>
              <a:rPr lang="ru-RU" b="1" dirty="0"/>
              <a:t>В</a:t>
            </a:r>
            <a:r>
              <a:rPr lang="ru-RU" b="1" dirty="0" smtClean="0"/>
              <a:t>ыбрать </a:t>
            </a:r>
            <a:r>
              <a:rPr lang="ru-RU" b="1" dirty="0"/>
              <a:t>тему</a:t>
            </a:r>
            <a:r>
              <a:rPr lang="ru-RU" dirty="0"/>
              <a:t> сочинения. На этом этапе главное – иметь </a:t>
            </a:r>
            <a:r>
              <a:rPr lang="ru-RU" dirty="0" smtClean="0"/>
              <a:t>в виду</a:t>
            </a:r>
            <a:r>
              <a:rPr lang="ru-RU" dirty="0"/>
              <a:t>, что </a:t>
            </a:r>
            <a:r>
              <a:rPr lang="ru-RU" b="1" dirty="0"/>
              <a:t>СОЧИНЕНИЕ БЕЗ ЛИТЕРАТУРНОГО АРГУМЕНТА ОЦЕНИВАЕТСЯ НУЛЁМ БАЛЛОВ</a:t>
            </a:r>
            <a:r>
              <a:rPr lang="ru-RU" dirty="0"/>
              <a:t>. Поэтому </a:t>
            </a:r>
            <a:r>
              <a:rPr lang="ru-RU" b="1" dirty="0"/>
              <a:t>не стоит выбирать тему, в рамках которой Вы не сможете сформулировать литературный аргумент</a:t>
            </a:r>
            <a:r>
              <a:rPr lang="ru-RU" dirty="0"/>
              <a:t>, подтверждающий Вашу позицию по проблеме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 Если </a:t>
            </a:r>
            <a:r>
              <a:rPr lang="ru-RU" dirty="0"/>
              <a:t>Вы можете привести аргументы в рамках нескольких тем, то выбирайте </a:t>
            </a:r>
            <a:r>
              <a:rPr lang="ru-RU" b="1" dirty="0"/>
              <a:t>самую понятную</a:t>
            </a:r>
            <a:r>
              <a:rPr lang="ru-RU" dirty="0"/>
              <a:t> и </a:t>
            </a:r>
            <a:r>
              <a:rPr lang="ru-RU" b="1" dirty="0"/>
              <a:t>простую </a:t>
            </a:r>
            <a:r>
              <a:rPr lang="ru-RU" dirty="0"/>
              <a:t>тему.</a:t>
            </a:r>
          </a:p>
        </p:txBody>
      </p:sp>
    </p:spTree>
    <p:extLst>
      <p:ext uri="{BB962C8B-B14F-4D97-AF65-F5344CB8AC3E}">
        <p14:creationId xmlns:p14="http://schemas.microsoft.com/office/powerpoint/2010/main" val="32717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АЛГОРИТМ РАБОТЫ НАД СОЧИНЕНИЕМ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86556"/>
            <a:ext cx="8219256" cy="47396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11" t="22443" r="30700" b="17218"/>
          <a:stretch/>
        </p:blipFill>
        <p:spPr bwMode="auto">
          <a:xfrm>
            <a:off x="1763688" y="902500"/>
            <a:ext cx="7204248" cy="5693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969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Композиция сочинения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86556"/>
            <a:ext cx="8219256" cy="47396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Традиционно </a:t>
            </a:r>
            <a:r>
              <a:rPr lang="ru-RU" dirty="0"/>
              <a:t>выделяют три части сочинения:</a:t>
            </a:r>
            <a:br>
              <a:rPr lang="ru-RU" dirty="0"/>
            </a:br>
            <a:r>
              <a:rPr lang="ru-RU" dirty="0"/>
              <a:t>1) </a:t>
            </a:r>
            <a:r>
              <a:rPr lang="ru-RU" b="1" dirty="0"/>
              <a:t>введение</a:t>
            </a:r>
            <a:r>
              <a:rPr lang="ru-RU" dirty="0"/>
              <a:t>, задача которого — ввести в тему, дать предварительные, общие сведения о той проблеме, которая стоит за предложенной темой;</a:t>
            </a:r>
            <a:br>
              <a:rPr lang="ru-RU" dirty="0"/>
            </a:br>
            <a:r>
              <a:rPr lang="ru-RU" dirty="0"/>
              <a:t>2) </a:t>
            </a:r>
            <a:r>
              <a:rPr lang="ru-RU" b="1" dirty="0"/>
              <a:t>основная часть</a:t>
            </a:r>
            <a:r>
              <a:rPr lang="ru-RU" dirty="0"/>
              <a:t>, в которой непосредственно раскрывается тема сочинения, приводятся рассуждения, анализируется текст художественного произведения;</a:t>
            </a:r>
            <a:br>
              <a:rPr lang="ru-RU" dirty="0"/>
            </a:br>
            <a:r>
              <a:rPr lang="ru-RU" dirty="0"/>
              <a:t>3) </a:t>
            </a:r>
            <a:r>
              <a:rPr lang="ru-RU" b="1" dirty="0"/>
              <a:t>заключение</a:t>
            </a:r>
            <a:r>
              <a:rPr lang="ru-RU" dirty="0"/>
              <a:t>, в котором подводится итог, обобщается написанное.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Отсутствие </a:t>
            </a:r>
            <a:r>
              <a:rPr lang="ru-RU" dirty="0"/>
              <a:t>в сочинении одного из этих элементов композиции рассматривается как </a:t>
            </a:r>
            <a:r>
              <a:rPr lang="ru-RU" b="1" dirty="0"/>
              <a:t>ошибка </a:t>
            </a:r>
            <a:r>
              <a:rPr lang="ru-RU" dirty="0"/>
              <a:t>и учитывается при выставлении баллов.</a:t>
            </a:r>
          </a:p>
        </p:txBody>
      </p:sp>
    </p:spTree>
    <p:extLst>
      <p:ext uri="{BB962C8B-B14F-4D97-AF65-F5344CB8AC3E}">
        <p14:creationId xmlns:p14="http://schemas.microsoft.com/office/powerpoint/2010/main" val="36007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Композиция сочинения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86556"/>
            <a:ext cx="8219256" cy="4739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484784"/>
            <a:ext cx="78488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/>
              <a:t>Общая структура итогового </a:t>
            </a:r>
            <a:r>
              <a:rPr lang="ru-RU" sz="2400" b="1" dirty="0" smtClean="0"/>
              <a:t>сочинения:</a:t>
            </a:r>
            <a:endParaRPr lang="ru-RU" sz="2400" b="1" dirty="0"/>
          </a:p>
          <a:p>
            <a:pPr marL="400050" indent="-400050" fontAlgn="base">
              <a:buAutoNum type="romanUcPeriod"/>
            </a:pPr>
            <a:r>
              <a:rPr lang="ru-RU" sz="2400" b="1" dirty="0" smtClean="0"/>
              <a:t>Вступление</a:t>
            </a:r>
            <a:r>
              <a:rPr lang="ru-RU" sz="2400" dirty="0"/>
              <a:t> </a:t>
            </a:r>
            <a:r>
              <a:rPr lang="ru-RU" sz="2400" dirty="0" smtClean="0"/>
              <a:t>(50-60 </a:t>
            </a:r>
            <a:r>
              <a:rPr lang="ru-RU" sz="2400" dirty="0"/>
              <a:t>слов). Отразите идею будущего сочинения и основные тезисы</a:t>
            </a:r>
            <a:r>
              <a:rPr lang="ru-RU" sz="2400" dirty="0" smtClean="0"/>
              <a:t>.</a:t>
            </a:r>
          </a:p>
          <a:p>
            <a:pPr fontAlgn="base"/>
            <a:r>
              <a:rPr lang="en-US" sz="2400" b="1" dirty="0" smtClean="0"/>
              <a:t>II</a:t>
            </a:r>
            <a:r>
              <a:rPr lang="en-US" sz="2400" b="1" dirty="0"/>
              <a:t>. </a:t>
            </a:r>
            <a:r>
              <a:rPr lang="ru-RU" sz="2400" b="1" dirty="0"/>
              <a:t>Основная часть</a:t>
            </a:r>
            <a:r>
              <a:rPr lang="ru-RU" sz="2400" dirty="0"/>
              <a:t> (включающая несколько подпунктов) — </a:t>
            </a:r>
            <a:r>
              <a:rPr lang="ru-RU" sz="2400" dirty="0" smtClean="0"/>
              <a:t>150-200 слов</a:t>
            </a:r>
            <a:r>
              <a:rPr lang="ru-RU" sz="2400" dirty="0"/>
              <a:t>.</a:t>
            </a:r>
          </a:p>
          <a:p>
            <a:pPr fontAlgn="base"/>
            <a:r>
              <a:rPr lang="ru-RU" sz="2400" dirty="0"/>
              <a:t>Т</a:t>
            </a:r>
            <a:r>
              <a:rPr lang="en-US" sz="2400" dirty="0"/>
              <a:t>e</a:t>
            </a:r>
            <a:r>
              <a:rPr lang="ru-RU" sz="2400" dirty="0" err="1"/>
              <a:t>зис</a:t>
            </a:r>
            <a:r>
              <a:rPr lang="ru-RU" sz="2400" dirty="0"/>
              <a:t> 1 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/>
              <a:t>Д</a:t>
            </a:r>
            <a:r>
              <a:rPr lang="en-US" sz="2400" dirty="0"/>
              <a:t>o</a:t>
            </a:r>
            <a:r>
              <a:rPr lang="ru-RU" sz="2400" dirty="0"/>
              <a:t>к</a:t>
            </a:r>
            <a:r>
              <a:rPr lang="en-US" sz="2400" dirty="0"/>
              <a:t>a</a:t>
            </a:r>
            <a:r>
              <a:rPr lang="ru-RU" sz="2400" dirty="0"/>
              <a:t>з</a:t>
            </a:r>
            <a:r>
              <a:rPr lang="en-US" sz="2400" dirty="0"/>
              <a:t>a</a:t>
            </a:r>
            <a:r>
              <a:rPr lang="ru-RU" sz="2400" dirty="0"/>
              <a:t>т</a:t>
            </a:r>
            <a:r>
              <a:rPr lang="en-US" sz="2400" dirty="0"/>
              <a:t>e</a:t>
            </a:r>
            <a:r>
              <a:rPr lang="ru-RU" sz="2400" dirty="0" err="1"/>
              <a:t>льств</a:t>
            </a:r>
            <a:r>
              <a:rPr lang="en-US" sz="2400" dirty="0"/>
              <a:t>a, </a:t>
            </a:r>
            <a:r>
              <a:rPr lang="ru-RU" sz="2400" dirty="0"/>
              <a:t>п</a:t>
            </a:r>
            <a:r>
              <a:rPr lang="en-US" sz="2400" dirty="0"/>
              <a:t>p</a:t>
            </a:r>
            <a:r>
              <a:rPr lang="ru-RU" sz="2400" dirty="0"/>
              <a:t>им</a:t>
            </a:r>
            <a:r>
              <a:rPr lang="en-US" sz="2400" dirty="0" err="1"/>
              <a:t>ep</a:t>
            </a:r>
            <a:r>
              <a:rPr lang="ru-RU" sz="2400" dirty="0"/>
              <a:t>ы </a:t>
            </a:r>
            <a:r>
              <a:rPr lang="ru-RU" sz="2400" dirty="0" smtClean="0"/>
              <a:t> </a:t>
            </a:r>
            <a:endParaRPr lang="en-US" sz="2400" dirty="0"/>
          </a:p>
          <a:p>
            <a:r>
              <a:rPr lang="ru-RU" sz="2400" dirty="0"/>
              <a:t>Мик</a:t>
            </a:r>
            <a:r>
              <a:rPr lang="en-US" sz="2400" dirty="0" err="1"/>
              <a:t>po</a:t>
            </a:r>
            <a:r>
              <a:rPr lang="ru-RU" sz="2400" dirty="0"/>
              <a:t>выв</a:t>
            </a:r>
            <a:r>
              <a:rPr lang="en-US" sz="2400" dirty="0"/>
              <a:t>o</a:t>
            </a:r>
            <a:r>
              <a:rPr lang="ru-RU" sz="2400" dirty="0"/>
              <a:t>д (</a:t>
            </a:r>
            <a:r>
              <a:rPr lang="en-US" sz="2400" dirty="0"/>
              <a:t>o</a:t>
            </a:r>
            <a:r>
              <a:rPr lang="ru-RU" sz="2400" dirty="0"/>
              <a:t>б</a:t>
            </a:r>
            <a:r>
              <a:rPr lang="en-US" sz="2400" dirty="0"/>
              <a:t>o</a:t>
            </a:r>
            <a:r>
              <a:rPr lang="ru-RU" sz="2400" dirty="0" err="1"/>
              <a:t>бщ</a:t>
            </a:r>
            <a:r>
              <a:rPr lang="en-US" sz="2400" dirty="0"/>
              <a:t>e</a:t>
            </a:r>
            <a:r>
              <a:rPr lang="ru-RU" sz="2400" dirty="0"/>
              <a:t>ни</a:t>
            </a:r>
            <a:r>
              <a:rPr lang="en-US" sz="2400" dirty="0"/>
              <a:t>e </a:t>
            </a:r>
            <a:r>
              <a:rPr lang="ru-RU" sz="2400" dirty="0"/>
              <a:t>н</a:t>
            </a:r>
            <a:r>
              <a:rPr lang="en-US" sz="2400" dirty="0"/>
              <a:t>a</a:t>
            </a:r>
            <a:r>
              <a:rPr lang="ru-RU" sz="2400" dirty="0" err="1"/>
              <a:t>пис</a:t>
            </a:r>
            <a:r>
              <a:rPr lang="en-US" sz="2400" dirty="0"/>
              <a:t>a</a:t>
            </a:r>
            <a:r>
              <a:rPr lang="ru-RU" sz="2400" dirty="0" err="1"/>
              <a:t>нн</a:t>
            </a:r>
            <a:r>
              <a:rPr lang="en-US" sz="2400" dirty="0"/>
              <a:t>o</a:t>
            </a:r>
            <a:r>
              <a:rPr lang="ru-RU" sz="2400" dirty="0"/>
              <a:t>г</a:t>
            </a:r>
            <a:r>
              <a:rPr lang="en-US" sz="2400" dirty="0"/>
              <a:t>o)</a:t>
            </a:r>
          </a:p>
          <a:p>
            <a:r>
              <a:rPr lang="ru-RU" sz="2400" dirty="0"/>
              <a:t>Л</a:t>
            </a:r>
            <a:r>
              <a:rPr lang="en-US" sz="2400" dirty="0"/>
              <a:t>o</a:t>
            </a:r>
            <a:r>
              <a:rPr lang="ru-RU" sz="2400" dirty="0" err="1"/>
              <a:t>гич</a:t>
            </a:r>
            <a:r>
              <a:rPr lang="en-US" sz="2400" dirty="0"/>
              <a:t>e</a:t>
            </a:r>
            <a:r>
              <a:rPr lang="ru-RU" sz="2400" dirty="0" err="1"/>
              <a:t>ский</a:t>
            </a:r>
            <a:r>
              <a:rPr lang="ru-RU" sz="2400" dirty="0"/>
              <a:t> п</a:t>
            </a:r>
            <a:r>
              <a:rPr lang="en-US" sz="2400" dirty="0" err="1"/>
              <a:t>epe</a:t>
            </a:r>
            <a:r>
              <a:rPr lang="ru-RU" sz="2400" dirty="0"/>
              <a:t>х</a:t>
            </a:r>
            <a:r>
              <a:rPr lang="en-US" sz="2400" dirty="0"/>
              <a:t>o</a:t>
            </a:r>
            <a:r>
              <a:rPr lang="ru-RU" sz="2400" dirty="0"/>
              <a:t>д к н</a:t>
            </a:r>
            <a:r>
              <a:rPr lang="en-US" sz="2400" dirty="0"/>
              <a:t>o</a:t>
            </a:r>
            <a:r>
              <a:rPr lang="ru-RU" sz="2400" dirty="0"/>
              <a:t>в</a:t>
            </a:r>
            <a:r>
              <a:rPr lang="en-US" sz="2400" dirty="0"/>
              <a:t>o</a:t>
            </a:r>
            <a:r>
              <a:rPr lang="ru-RU" sz="2400" dirty="0"/>
              <a:t>й мысли</a:t>
            </a:r>
          </a:p>
          <a:p>
            <a:pPr fontAlgn="base"/>
            <a:r>
              <a:rPr lang="ru-RU" sz="2400" dirty="0"/>
              <a:t>Т</a:t>
            </a:r>
            <a:r>
              <a:rPr lang="en-US" sz="2400" dirty="0"/>
              <a:t>e</a:t>
            </a:r>
            <a:r>
              <a:rPr lang="ru-RU" sz="2400" dirty="0" err="1"/>
              <a:t>зис</a:t>
            </a:r>
            <a:r>
              <a:rPr lang="ru-RU" sz="2400" dirty="0"/>
              <a:t> 2</a:t>
            </a:r>
          </a:p>
          <a:p>
            <a:r>
              <a:rPr lang="ru-RU" sz="2400" dirty="0"/>
              <a:t>Д</a:t>
            </a:r>
            <a:r>
              <a:rPr lang="en-US" sz="2400" dirty="0"/>
              <a:t>o</a:t>
            </a:r>
            <a:r>
              <a:rPr lang="ru-RU" sz="2400" dirty="0"/>
              <a:t>к</a:t>
            </a:r>
            <a:r>
              <a:rPr lang="en-US" sz="2400" dirty="0"/>
              <a:t>a</a:t>
            </a:r>
            <a:r>
              <a:rPr lang="ru-RU" sz="2400" dirty="0"/>
              <a:t>з</a:t>
            </a:r>
            <a:r>
              <a:rPr lang="en-US" sz="2400" dirty="0"/>
              <a:t>a</a:t>
            </a:r>
            <a:r>
              <a:rPr lang="ru-RU" sz="2400" dirty="0"/>
              <a:t>т</a:t>
            </a:r>
            <a:r>
              <a:rPr lang="en-US" sz="2400" dirty="0"/>
              <a:t>e</a:t>
            </a:r>
            <a:r>
              <a:rPr lang="ru-RU" sz="2400" dirty="0" err="1"/>
              <a:t>льств</a:t>
            </a:r>
            <a:r>
              <a:rPr lang="en-US" sz="2400" dirty="0"/>
              <a:t>a, </a:t>
            </a:r>
            <a:r>
              <a:rPr lang="ru-RU" sz="2400" dirty="0"/>
              <a:t>п</a:t>
            </a:r>
            <a:r>
              <a:rPr lang="en-US" sz="2400" dirty="0"/>
              <a:t>p</a:t>
            </a:r>
            <a:r>
              <a:rPr lang="ru-RU" sz="2400" dirty="0"/>
              <a:t>им</a:t>
            </a:r>
            <a:r>
              <a:rPr lang="en-US" sz="2400" dirty="0" err="1"/>
              <a:t>ep</a:t>
            </a:r>
            <a:r>
              <a:rPr lang="ru-RU" sz="2400" dirty="0"/>
              <a:t>ы</a:t>
            </a:r>
          </a:p>
          <a:p>
            <a:r>
              <a:rPr lang="ru-RU" sz="2400" dirty="0"/>
              <a:t>Мик</a:t>
            </a:r>
            <a:r>
              <a:rPr lang="en-US" sz="2400" dirty="0" err="1"/>
              <a:t>po</a:t>
            </a:r>
            <a:r>
              <a:rPr lang="ru-RU" sz="2400" dirty="0"/>
              <a:t>выв</a:t>
            </a:r>
            <a:r>
              <a:rPr lang="en-US" sz="2400" dirty="0"/>
              <a:t>o</a:t>
            </a:r>
            <a:r>
              <a:rPr lang="ru-RU" sz="2400" dirty="0"/>
              <a:t>д</a:t>
            </a:r>
          </a:p>
          <a:p>
            <a:r>
              <a:rPr lang="ru-RU" sz="2400" dirty="0" smtClean="0"/>
              <a:t> </a:t>
            </a:r>
            <a:r>
              <a:rPr lang="en-US" sz="2400" b="1" dirty="0" smtClean="0"/>
              <a:t>III</a:t>
            </a:r>
            <a:r>
              <a:rPr lang="en-US" sz="2400" b="1" dirty="0"/>
              <a:t>. </a:t>
            </a:r>
            <a:r>
              <a:rPr lang="ru-RU" sz="2400" b="1" dirty="0"/>
              <a:t>Заключение</a:t>
            </a:r>
            <a:r>
              <a:rPr lang="ru-RU" sz="2400" dirty="0"/>
              <a:t> </a:t>
            </a:r>
            <a:r>
              <a:rPr lang="ru-RU" sz="2400" dirty="0" smtClean="0"/>
              <a:t>(40-50 </a:t>
            </a:r>
            <a:r>
              <a:rPr lang="ru-RU" sz="2400" dirty="0"/>
              <a:t>слов)</a:t>
            </a:r>
          </a:p>
          <a:p>
            <a:pPr fontAlgn="base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9034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ВСТУПЛЕНИЕ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86556"/>
            <a:ext cx="8219256" cy="4739607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484784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 smtClean="0"/>
              <a:t>Вступление </a:t>
            </a:r>
            <a:r>
              <a:rPr lang="ru-RU" sz="2800" b="1" dirty="0"/>
              <a:t>раскрывает основную мысль, вводит в круг рассматриваемых проблем.</a:t>
            </a:r>
          </a:p>
          <a:p>
            <a:pPr fontAlgn="base"/>
            <a:r>
              <a:rPr lang="ru-RU" sz="2800" b="1" dirty="0"/>
              <a:t>Вступление состоит из 3 элементов:</a:t>
            </a:r>
            <a:endParaRPr lang="ru-RU" sz="2800" dirty="0"/>
          </a:p>
          <a:p>
            <a:pPr marL="342900" indent="-342900">
              <a:buFont typeface="Wingdings" pitchFamily="2" charset="2"/>
              <a:buChar char="§"/>
            </a:pPr>
            <a:r>
              <a:rPr lang="ru-RU" sz="2800" dirty="0"/>
              <a:t>объяснение ключевых слов темы или цитаты;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800" dirty="0"/>
              <a:t>общие рассуждения о значимости предложенных для объяснения понятий в </a:t>
            </a:r>
            <a:r>
              <a:rPr lang="ru-RU" sz="2800" dirty="0" smtClean="0"/>
              <a:t>жизни человека</a:t>
            </a:r>
            <a:r>
              <a:rPr lang="ru-RU" sz="2800" dirty="0"/>
              <a:t>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800" dirty="0"/>
              <a:t>ответ-тезис на главный вопрос темы.</a:t>
            </a:r>
          </a:p>
          <a:p>
            <a:pPr fontAlgn="base"/>
            <a:r>
              <a:rPr lang="ru-RU" sz="2800" dirty="0"/>
              <a:t>Все эти элементы последовательно располагаются друг за </a:t>
            </a:r>
            <a:r>
              <a:rPr lang="ru-RU" sz="2800" dirty="0" smtClean="0"/>
              <a:t>другом.</a:t>
            </a:r>
            <a:endParaRPr lang="ru-RU" sz="2800" dirty="0"/>
          </a:p>
          <a:p>
            <a:pPr fontAlgn="base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97377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ВСТУПЛЕНИЕ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86556"/>
            <a:ext cx="8219256" cy="4739607"/>
          </a:xfrm>
        </p:spPr>
        <p:txBody>
          <a:bodyPr>
            <a:normAutofit fontScale="40000" lnSpcReduction="20000"/>
          </a:bodyPr>
          <a:lstStyle/>
          <a:p>
            <a:pPr marL="0" indent="0" fontAlgn="base">
              <a:buNone/>
            </a:pPr>
            <a:r>
              <a:rPr lang="ru-RU" sz="5900" b="1" dirty="0"/>
              <a:t>Темы, предложенные для итогового сочинения, можно разделить на 3 типа:</a:t>
            </a:r>
            <a:endParaRPr lang="ru-RU" sz="5900" dirty="0"/>
          </a:p>
          <a:p>
            <a:r>
              <a:rPr lang="ru-RU" sz="5900" dirty="0"/>
              <a:t>тема-вопрос — задаём главный вопрос темы, на который будем отвечать в основной части. Будьте осторожны в формулировке вопроса: не уходите от темы. </a:t>
            </a:r>
            <a:r>
              <a:rPr lang="ru-RU" dirty="0"/>
              <a:t>.</a:t>
            </a:r>
            <a:r>
              <a:rPr lang="ru-RU" sz="6000" i="1" dirty="0">
                <a:solidFill>
                  <a:srgbClr val="C00000"/>
                </a:solidFill>
              </a:rPr>
              <a:t>Как помочь человеку обрести надежду?</a:t>
            </a:r>
          </a:p>
          <a:p>
            <a:r>
              <a:rPr lang="ru-RU" sz="5900" dirty="0"/>
              <a:t>тема-утверждение (в </a:t>
            </a:r>
            <a:r>
              <a:rPr lang="ru-RU" sz="5900" dirty="0" err="1"/>
              <a:t>т.ч</a:t>
            </a:r>
            <a:r>
              <a:rPr lang="ru-RU" sz="5900" dirty="0"/>
              <a:t>. цитата) — требуется обосновать уже имеющееся </a:t>
            </a:r>
            <a:r>
              <a:rPr lang="ru-RU" sz="5900" dirty="0" smtClean="0"/>
              <a:t>утверждение. </a:t>
            </a:r>
            <a:r>
              <a:rPr lang="ru-RU" dirty="0" smtClean="0"/>
              <a:t> </a:t>
            </a:r>
            <a:r>
              <a:rPr lang="ru-RU" sz="6000" dirty="0" smtClean="0"/>
              <a:t> </a:t>
            </a:r>
            <a:r>
              <a:rPr lang="ru-RU" sz="6000" i="1" dirty="0" smtClean="0">
                <a:solidFill>
                  <a:srgbClr val="C00000"/>
                </a:solidFill>
              </a:rPr>
              <a:t>Согласны </a:t>
            </a:r>
            <a:r>
              <a:rPr lang="ru-RU" sz="6000" i="1" dirty="0">
                <a:solidFill>
                  <a:srgbClr val="C00000"/>
                </a:solidFill>
              </a:rPr>
              <a:t>ли Вы с убеждением автора романа «Война и мир», что каждый человек должен пройти свой путь духовных исканий</a:t>
            </a:r>
            <a:r>
              <a:rPr lang="ru-RU" sz="6000" i="1" dirty="0" smtClean="0">
                <a:solidFill>
                  <a:srgbClr val="C00000"/>
                </a:solidFill>
              </a:rPr>
              <a:t>? </a:t>
            </a:r>
            <a:endParaRPr lang="ru-RU" sz="6000" i="1" dirty="0">
              <a:solidFill>
                <a:srgbClr val="C00000"/>
              </a:solidFill>
            </a:endParaRPr>
          </a:p>
          <a:p>
            <a:pPr fontAlgn="base"/>
            <a:r>
              <a:rPr lang="ru-RU" sz="5900" dirty="0"/>
              <a:t>тема — назывное предложение (ключевые слова). Нужно сформулировать свое суждение о каждом из них, дать ответы на поставленные вопросы</a:t>
            </a:r>
            <a:r>
              <a:rPr lang="ru-RU" sz="5900" dirty="0" smtClean="0"/>
              <a:t>. </a:t>
            </a:r>
            <a:r>
              <a:rPr lang="ru-RU" sz="5900" i="1" dirty="0" smtClean="0">
                <a:solidFill>
                  <a:srgbClr val="C00000"/>
                </a:solidFill>
              </a:rPr>
              <a:t> Подвиг во имя любви: что это?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484784"/>
            <a:ext cx="813690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2800" dirty="0"/>
          </a:p>
          <a:p>
            <a:pPr fontAlgn="base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2441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ОСНОВНАЯ ЧАСТЬ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424936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 	Основная </a:t>
            </a:r>
            <a:r>
              <a:rPr lang="ru-RU" sz="1800" dirty="0"/>
              <a:t>часть — это </a:t>
            </a:r>
            <a:r>
              <a:rPr lang="ru-RU" sz="1800" b="1" dirty="0"/>
              <a:t>проверка того, насколько верно понята тема</a:t>
            </a:r>
            <a:r>
              <a:rPr lang="ru-RU" sz="1800" dirty="0"/>
              <a:t>. </a:t>
            </a: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	Прежде </a:t>
            </a:r>
            <a:r>
              <a:rPr lang="ru-RU" sz="1800" dirty="0"/>
              <a:t>всего необходимо обратить внимание на чёткое </a:t>
            </a:r>
            <a:r>
              <a:rPr lang="ru-RU" sz="1800" b="1" dirty="0"/>
              <a:t>членение текста на абзацы</a:t>
            </a:r>
            <a:r>
              <a:rPr lang="ru-RU" sz="1800" dirty="0"/>
              <a:t>. </a:t>
            </a:r>
            <a:r>
              <a:rPr lang="ru-RU" sz="1800" dirty="0" smtClean="0"/>
              <a:t> Абзац </a:t>
            </a:r>
            <a:r>
              <a:rPr lang="ru-RU" sz="1800" dirty="0"/>
              <a:t>должен быть посвящён изложению одной идеи. Он </a:t>
            </a:r>
            <a:r>
              <a:rPr lang="ru-RU" sz="1800" b="1" dirty="0"/>
              <a:t>не должен начинаться с одной идеи и заканчиваться другой</a:t>
            </a:r>
            <a:r>
              <a:rPr lang="ru-RU" sz="1800" dirty="0"/>
              <a:t>. </a:t>
            </a:r>
            <a:r>
              <a:rPr lang="ru-RU" sz="1800" dirty="0" smtClean="0"/>
              <a:t> </a:t>
            </a:r>
          </a:p>
          <a:p>
            <a:pPr marL="0" indent="0">
              <a:buNone/>
            </a:pPr>
            <a:r>
              <a:rPr lang="ru-RU" sz="1800" dirty="0"/>
              <a:t>	 </a:t>
            </a:r>
            <a:r>
              <a:rPr lang="ru-RU" sz="1800" b="1" dirty="0"/>
              <a:t>Новый абзац — это новая мысль</a:t>
            </a:r>
            <a:r>
              <a:rPr lang="ru-RU" sz="1800" dirty="0"/>
              <a:t>, так или иначе </a:t>
            </a:r>
            <a:r>
              <a:rPr lang="ru-RU" sz="1800" b="1" u="sng" dirty="0"/>
              <a:t>связанная</a:t>
            </a:r>
            <a:r>
              <a:rPr lang="ru-RU" sz="1800" b="1" dirty="0"/>
              <a:t> с предыдущей</a:t>
            </a:r>
            <a:r>
              <a:rPr lang="ru-RU" sz="1800" dirty="0"/>
              <a:t>, поэтому необходимо продумать грамотные логические переходы от одной мысли к другой. Вы можете использовать следующие слова и словосочетания для выражения связи между абзацами:</a:t>
            </a:r>
            <a:br>
              <a:rPr lang="ru-RU" sz="1800" dirty="0"/>
            </a:br>
            <a:r>
              <a:rPr lang="ru-RU" sz="1800" dirty="0"/>
              <a:t>● </a:t>
            </a:r>
            <a:r>
              <a:rPr lang="ru-RU" sz="1800" i="1" dirty="0"/>
              <a:t>вначале, прежде всего, затем, во-первых, во-вторых, значит, итак</a:t>
            </a:r>
            <a:r>
              <a:rPr lang="ru-RU" sz="1800" dirty="0"/>
              <a:t> и др. </a:t>
            </a:r>
            <a:r>
              <a:rPr lang="ru-RU" sz="1800" b="1" dirty="0"/>
              <a:t>(последовательность развития мысли)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dirty="0"/>
              <a:t>● </a:t>
            </a:r>
            <a:r>
              <a:rPr lang="ru-RU" sz="1800" i="1" dirty="0"/>
              <a:t>однако, между тем, в то время как, тем не менее</a:t>
            </a:r>
            <a:r>
              <a:rPr lang="ru-RU" sz="1800" dirty="0"/>
              <a:t> </a:t>
            </a:r>
            <a:r>
              <a:rPr lang="ru-RU" sz="1800" b="1" dirty="0"/>
              <a:t>(отношения противоречия, противопоставления)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dirty="0"/>
              <a:t>● </a:t>
            </a:r>
            <a:r>
              <a:rPr lang="ru-RU" sz="1800" i="1" dirty="0"/>
              <a:t>следовательно, поэтому, благодаря этому, вследствие этого, кроме того, к тому же</a:t>
            </a:r>
            <a:r>
              <a:rPr lang="ru-RU" sz="1800" dirty="0"/>
              <a:t> </a:t>
            </a:r>
            <a:r>
              <a:rPr lang="ru-RU" sz="1800" b="1" dirty="0"/>
              <a:t>(причинно-следственные отношения)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dirty="0"/>
              <a:t>● </a:t>
            </a:r>
            <a:r>
              <a:rPr lang="ru-RU" sz="1800" i="1" dirty="0"/>
              <a:t>обратимся к..., вспомним также, остановимся на..., перейдём к...,необходимо остановиться на..., необходимо рассмотреть...</a:t>
            </a:r>
            <a:r>
              <a:rPr lang="ru-RU" sz="1800" dirty="0"/>
              <a:t> </a:t>
            </a:r>
            <a:r>
              <a:rPr lang="ru-RU" sz="1800" b="1" dirty="0"/>
              <a:t>(переход от одной мысли к другой)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dirty="0"/>
              <a:t>● </a:t>
            </a:r>
            <a:r>
              <a:rPr lang="ru-RU" sz="1800" i="1" dirty="0"/>
              <a:t>итак, таким образом, значит, в заключение хочу отметить, всё сказанное позволяет сделать вывод, подводя итог, следует сказать...</a:t>
            </a:r>
            <a:r>
              <a:rPr lang="ru-RU" sz="1800" dirty="0"/>
              <a:t> </a:t>
            </a:r>
            <a:r>
              <a:rPr lang="ru-RU" sz="1800" b="1" dirty="0"/>
              <a:t>(итог, вывод)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12048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298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Эффективные пути подготовки к итоговому сочинению (материалы для учащихся  11 классов)   </vt:lpstr>
      <vt:lpstr> Критерии оценивания итогового сочинения  </vt:lpstr>
      <vt:lpstr> АЛГОРИТМ РАБОТЫ НАД СОЧИНЕНИЕМ</vt:lpstr>
      <vt:lpstr> АЛГОРИТМ РАБОТЫ НАД СОЧИНЕНИЕМ</vt:lpstr>
      <vt:lpstr> Композиция сочинения</vt:lpstr>
      <vt:lpstr> Композиция сочинения</vt:lpstr>
      <vt:lpstr> ВСТУПЛЕНИЕ</vt:lpstr>
      <vt:lpstr> ВСТУПЛЕНИЕ</vt:lpstr>
      <vt:lpstr> ОСНОВНАЯ ЧАСТЬ</vt:lpstr>
      <vt:lpstr> ОСНОВНАЯ ЧАСТЬ</vt:lpstr>
      <vt:lpstr> Использование литературных  аргументов </vt:lpstr>
      <vt:lpstr> Использование литературных  аргументов </vt:lpstr>
      <vt:lpstr> ЗАКЛЮЧЕНИЕ </vt:lpstr>
      <vt:lpstr> ЗАКЛЮЧЕНИЕ </vt:lpstr>
      <vt:lpstr> КАК ПРОВЕРИТЬ СВОЁ СОЧИНЕНИЕ? </vt:lpstr>
      <vt:lpstr> КАК ПРОВЕРИТЬ СВОЁ СОЧИНЕНИЕ?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стратегии подготовки к итоговому сочинению  в 2019-2020 учебном году  (для учащихся)</dc:title>
  <dc:creator>user</dc:creator>
  <cp:lastModifiedBy>Гимназия</cp:lastModifiedBy>
  <cp:revision>10</cp:revision>
  <dcterms:created xsi:type="dcterms:W3CDTF">2020-01-27T01:44:30Z</dcterms:created>
  <dcterms:modified xsi:type="dcterms:W3CDTF">2022-10-31T04:28:06Z</dcterms:modified>
</cp:coreProperties>
</file>