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94" r:id="rId5"/>
    <p:sldId id="289" r:id="rId6"/>
    <p:sldId id="286" r:id="rId7"/>
    <p:sldId id="287" r:id="rId8"/>
    <p:sldId id="288" r:id="rId9"/>
    <p:sldId id="290" r:id="rId10"/>
    <p:sldId id="263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57" r:id="rId24"/>
    <p:sldId id="258" r:id="rId25"/>
    <p:sldId id="259" r:id="rId26"/>
    <p:sldId id="260" r:id="rId27"/>
    <p:sldId id="274" r:id="rId28"/>
    <p:sldId id="275" r:id="rId29"/>
    <p:sldId id="276" r:id="rId30"/>
    <p:sldId id="278" r:id="rId31"/>
    <p:sldId id="279" r:id="rId32"/>
    <p:sldId id="280" r:id="rId33"/>
    <p:sldId id="282" r:id="rId34"/>
    <p:sldId id="281" r:id="rId35"/>
    <p:sldId id="283" r:id="rId36"/>
    <p:sldId id="284" r:id="rId37"/>
    <p:sldId id="28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ТЕКСТОЦЕНТРИЧЕСКИЙ ПОДХОД НА УРОКАХ РУССКОГО ЯЗЫКА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Астанкова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С.А., учитель русского языка и литературы МБОУ гимназии №1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Армавира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56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5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 5 </a:t>
            </a:r>
            <a:r>
              <a:rPr lang="ru-RU" sz="2000" b="1" u="sng" dirty="0"/>
              <a:t>класс. </a:t>
            </a:r>
            <a:r>
              <a:rPr lang="ru-RU" sz="2000" b="1" u="sng" dirty="0" smtClean="0"/>
              <a:t> </a:t>
            </a:r>
            <a:endParaRPr lang="ru-RU" sz="2000" b="1" u="sng" dirty="0"/>
          </a:p>
          <a:p>
            <a:r>
              <a:rPr lang="ru-RU" sz="2000" b="1" dirty="0"/>
              <a:t>Напишите текст под диктовку и выполните задания к нему. </a:t>
            </a:r>
            <a:r>
              <a:rPr lang="ru-RU" sz="2000" b="1" dirty="0" smtClean="0"/>
              <a:t>Пишите аккуратным</a:t>
            </a:r>
            <a:r>
              <a:rPr lang="ru-RU" sz="2000" b="1" dirty="0"/>
              <a:t>, разборчивым почерком.</a:t>
            </a:r>
          </a:p>
          <a:p>
            <a:pPr algn="just"/>
            <a:r>
              <a:rPr lang="ru-RU" sz="2000" i="1" dirty="0" smtClean="0"/>
              <a:t>	Этот </a:t>
            </a:r>
            <a:r>
              <a:rPr lang="ru-RU" sz="2000" i="1" dirty="0"/>
              <a:t>зимний вечер не был похож на остальные. Падал снег. </a:t>
            </a:r>
            <a:r>
              <a:rPr lang="ru-RU" sz="2000" i="1" dirty="0" smtClean="0"/>
              <a:t>Его большие </a:t>
            </a:r>
            <a:r>
              <a:rPr lang="ru-RU" sz="2000" i="1" dirty="0"/>
              <a:t>хлопья казались белыми </a:t>
            </a:r>
            <a:r>
              <a:rPr lang="ru-RU" sz="2000" i="1" dirty="0" smtClean="0"/>
              <a:t>цветами. </a:t>
            </a:r>
          </a:p>
          <a:p>
            <a:pPr algn="just"/>
            <a:r>
              <a:rPr lang="ru-RU" sz="2000" i="1" dirty="0" smtClean="0"/>
              <a:t>	Я </a:t>
            </a:r>
            <a:r>
              <a:rPr lang="ru-RU" sz="2000" i="1" dirty="0"/>
              <a:t>вошёл в дом. Взрослые сразу зажгли ёлку. Свечи на ёлке </a:t>
            </a:r>
            <a:r>
              <a:rPr lang="ru-RU" sz="2000" i="1" dirty="0" smtClean="0"/>
              <a:t>весело потрескивали</a:t>
            </a:r>
            <a:r>
              <a:rPr lang="ru-RU" sz="2000" i="1" dirty="0"/>
              <a:t>. Около ёлки лежала толстая книга. Это были </a:t>
            </a:r>
            <a:r>
              <a:rPr lang="ru-RU" sz="2000" i="1" dirty="0" smtClean="0"/>
              <a:t>прелестные сказки</a:t>
            </a:r>
            <a:r>
              <a:rPr lang="ru-RU" sz="2000" i="1" dirty="0"/>
              <a:t>!</a:t>
            </a:r>
          </a:p>
          <a:p>
            <a:pPr algn="just"/>
            <a:r>
              <a:rPr lang="ru-RU" sz="2000" i="1" dirty="0" smtClean="0"/>
              <a:t>	Я </a:t>
            </a:r>
            <a:r>
              <a:rPr lang="ru-RU" sz="2000" i="1" dirty="0"/>
              <a:t>начал читать и зачитался. На нарядную ёлку я не обращал </a:t>
            </a:r>
            <a:r>
              <a:rPr lang="ru-RU" sz="2000" i="1" dirty="0" err="1" smtClean="0"/>
              <a:t>внимания.Я</a:t>
            </a:r>
            <a:r>
              <a:rPr lang="ru-RU" sz="2000" i="1" dirty="0" smtClean="0"/>
              <a:t> </a:t>
            </a:r>
            <a:r>
              <a:rPr lang="ru-RU" sz="2000" i="1" dirty="0"/>
              <a:t>прочёл сказки о Снежной королеве, стойком солдатике, девочке </a:t>
            </a:r>
            <a:r>
              <a:rPr lang="ru-RU" sz="2000" i="1" dirty="0" smtClean="0"/>
              <a:t>со спичками</a:t>
            </a:r>
            <a:r>
              <a:rPr lang="ru-RU" sz="2000" i="1" dirty="0"/>
              <a:t>. Удивительная человеческая доброта исходила от страниц книги</a:t>
            </a:r>
            <a:r>
              <a:rPr lang="ru-RU" sz="2000" i="1" dirty="0" smtClean="0"/>
              <a:t>. Эта </a:t>
            </a:r>
            <a:r>
              <a:rPr lang="ru-RU" sz="2000" i="1" dirty="0"/>
              <a:t>доброта была похожа на дыхание цветов</a:t>
            </a:r>
            <a:r>
              <a:rPr lang="ru-RU" sz="2000" i="1" dirty="0" smtClean="0"/>
              <a:t>. </a:t>
            </a:r>
            <a:endParaRPr lang="ru-RU" sz="2000" i="1" dirty="0"/>
          </a:p>
          <a:p>
            <a:pPr algn="r"/>
            <a:r>
              <a:rPr lang="ru-RU" sz="2000" i="1" dirty="0"/>
              <a:t>(По К.Г. </a:t>
            </a:r>
            <a:r>
              <a:rPr lang="ru-RU" sz="2000" i="1" dirty="0" smtClean="0"/>
              <a:t>Паустовскому)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2067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96" r="16447" b="43235"/>
          <a:stretch/>
        </p:blipFill>
        <p:spPr bwMode="auto">
          <a:xfrm>
            <a:off x="467544" y="476672"/>
            <a:ext cx="7795169" cy="570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222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2" t="16865" r="19335" b="16477"/>
          <a:stretch/>
        </p:blipFill>
        <p:spPr bwMode="auto">
          <a:xfrm>
            <a:off x="179512" y="476672"/>
            <a:ext cx="8807631" cy="560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843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6328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6 класс    </a:t>
            </a:r>
            <a:r>
              <a:rPr lang="ru-RU" b="1" dirty="0" smtClean="0"/>
              <a:t>Выразительно </a:t>
            </a:r>
            <a:r>
              <a:rPr lang="ru-RU" b="1" dirty="0"/>
              <a:t>и правильно прочитайте текст вслух. </a:t>
            </a:r>
            <a:endParaRPr lang="ru-RU" b="1" dirty="0" smtClean="0"/>
          </a:p>
          <a:p>
            <a:r>
              <a:rPr lang="ru-RU" b="1" dirty="0" smtClean="0"/>
              <a:t>(</a:t>
            </a:r>
            <a:r>
              <a:rPr lang="ru-RU" b="1" dirty="0"/>
              <a:t>На подготовку даётся 3 минуты.) </a:t>
            </a:r>
          </a:p>
          <a:p>
            <a:r>
              <a:rPr lang="ru-RU" dirty="0"/>
              <a:t>Звезда полей, во мгле заледенелой </a:t>
            </a:r>
          </a:p>
          <a:p>
            <a:r>
              <a:rPr lang="ru-RU" dirty="0"/>
              <a:t>Остановившись, смотрит в полынью. </a:t>
            </a:r>
          </a:p>
          <a:p>
            <a:r>
              <a:rPr lang="ru-RU" dirty="0"/>
              <a:t>Уж на часах двенадцать прозвенело, </a:t>
            </a:r>
          </a:p>
          <a:p>
            <a:r>
              <a:rPr lang="ru-RU" dirty="0"/>
              <a:t>И сон окутал родину мою... </a:t>
            </a:r>
          </a:p>
          <a:p>
            <a:r>
              <a:rPr lang="ru-RU" dirty="0"/>
              <a:t>Звезда полей! В минуты потрясений </a:t>
            </a:r>
          </a:p>
          <a:p>
            <a:r>
              <a:rPr lang="ru-RU" dirty="0"/>
              <a:t>Я вспоминал, как тихо за холмом </a:t>
            </a:r>
          </a:p>
          <a:p>
            <a:r>
              <a:rPr lang="ru-RU" dirty="0"/>
              <a:t>Она горит над золотом осенним, </a:t>
            </a:r>
          </a:p>
          <a:p>
            <a:r>
              <a:rPr lang="ru-RU" dirty="0"/>
              <a:t>Она горит над зимним серебром... </a:t>
            </a:r>
          </a:p>
          <a:p>
            <a:r>
              <a:rPr lang="ru-RU" dirty="0"/>
              <a:t>Звезда полей горит, не угасая, </a:t>
            </a:r>
          </a:p>
          <a:p>
            <a:r>
              <a:rPr lang="ru-RU" dirty="0"/>
              <a:t>Для всех тревожных жителей земли, </a:t>
            </a:r>
          </a:p>
          <a:p>
            <a:r>
              <a:rPr lang="ru-RU" dirty="0"/>
              <a:t>Своим лучом приветливым касаясь </a:t>
            </a:r>
          </a:p>
          <a:p>
            <a:r>
              <a:rPr lang="ru-RU" dirty="0"/>
              <a:t>Всех городов, поднявшихся вдали. </a:t>
            </a:r>
          </a:p>
          <a:p>
            <a:r>
              <a:rPr lang="ru-RU" dirty="0"/>
              <a:t>Но только здесь, во мгле заледенелой, </a:t>
            </a:r>
          </a:p>
          <a:p>
            <a:r>
              <a:rPr lang="ru-RU" dirty="0"/>
              <a:t>Она восходит ярче и полней, </a:t>
            </a:r>
          </a:p>
          <a:p>
            <a:r>
              <a:rPr lang="ru-RU" dirty="0"/>
              <a:t>И счастлив я, пока на свете белом </a:t>
            </a:r>
          </a:p>
          <a:p>
            <a:r>
              <a:rPr lang="ru-RU" dirty="0"/>
              <a:t>Горит, горит звезда моих полей... </a:t>
            </a:r>
            <a:r>
              <a:rPr lang="ru-RU" dirty="0" smtClean="0"/>
              <a:t>  (</a:t>
            </a:r>
            <a:r>
              <a:rPr lang="ru-RU" dirty="0"/>
              <a:t>Н.М. Рубцов) </a:t>
            </a:r>
          </a:p>
          <a:p>
            <a:pPr algn="ctr"/>
            <a:r>
              <a:rPr lang="ru-RU" i="1" dirty="0"/>
              <a:t>Подготовьтесь к беседе. (На подготовку даётся 2 минуты.) Во время беседы Вам будут заданы вопросы по прочитанному тексту и предложенной иллюстрации к нему. Пожалуйста, давайте полные ответы на вопросы педагога. </a:t>
            </a:r>
          </a:p>
        </p:txBody>
      </p:sp>
    </p:spTree>
    <p:extLst>
      <p:ext uri="{BB962C8B-B14F-4D97-AF65-F5344CB8AC3E}">
        <p14:creationId xmlns:p14="http://schemas.microsoft.com/office/powerpoint/2010/main" val="3498924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/>
              <a:t>Примерные вопросы для организации диалога. </a:t>
            </a:r>
          </a:p>
          <a:p>
            <a:r>
              <a:rPr lang="ru-RU" sz="2400" dirty="0"/>
              <a:t>1) Стихотворение не имеет заголовка. Какой бы заголовок Вы подобрали к стихотворению? Что он отражает – тему или основную мысль текста? </a:t>
            </a:r>
          </a:p>
          <a:p>
            <a:r>
              <a:rPr lang="ru-RU" sz="2400" dirty="0"/>
              <a:t>2) В чём иллюстрация совпадает со стихотворением, а в чём – нет? Приведите аргументы в защиту своей позиции. </a:t>
            </a:r>
          </a:p>
          <a:p>
            <a:r>
              <a:rPr lang="ru-RU" sz="2400" dirty="0"/>
              <a:t>3) Для поэта Николая Рубцова символом Родины стала «звезда полей». А что для Вас является символом Родины? Расскажите о нём. 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682" y="3645024"/>
            <a:ext cx="4439766" cy="296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895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(</a:t>
            </a:r>
            <a:r>
              <a:rPr lang="ru-RU" sz="2000" dirty="0"/>
              <a:t>1)Во времена далёкого прошлого восприятие звёздного неба носило не </a:t>
            </a:r>
            <a:r>
              <a:rPr lang="ru-RU" sz="2000" dirty="0" smtClean="0"/>
              <a:t>только </a:t>
            </a:r>
            <a:r>
              <a:rPr lang="ru-RU" sz="2000" dirty="0"/>
              <a:t>эмоциональный, сколько познавательный характер. (2)Несомненно, поэзия </a:t>
            </a:r>
            <a:r>
              <a:rPr lang="ru-RU" sz="2000" dirty="0" smtClean="0"/>
              <a:t>звёздного </a:t>
            </a:r>
            <a:r>
              <a:rPr lang="ru-RU" sz="2000" dirty="0"/>
              <a:t>неба создавалась лучшими умами человечества, и зачинателями её явились поэты Древнего Востока, продолжателями – поэты Запада. </a:t>
            </a:r>
          </a:p>
          <a:p>
            <a:r>
              <a:rPr lang="ru-RU" sz="2000" dirty="0" smtClean="0"/>
              <a:t>	(</a:t>
            </a:r>
            <a:r>
              <a:rPr lang="ru-RU" sz="2000" dirty="0"/>
              <a:t>3)Вспомним строки и российского поэта: </a:t>
            </a:r>
          </a:p>
          <a:p>
            <a:r>
              <a:rPr lang="ru-RU" sz="2000" dirty="0"/>
              <a:t>Лице свое скрывает день, </a:t>
            </a:r>
          </a:p>
          <a:p>
            <a:r>
              <a:rPr lang="ru-RU" sz="2000" dirty="0"/>
              <a:t>Поля покрыла мрачна ночь; </a:t>
            </a:r>
          </a:p>
          <a:p>
            <a:r>
              <a:rPr lang="ru-RU" sz="2000" dirty="0"/>
              <a:t>Взошла на горы черна тень, </a:t>
            </a:r>
          </a:p>
          <a:p>
            <a:r>
              <a:rPr lang="ru-RU" sz="2000" dirty="0"/>
              <a:t>Лучи от нас склонились прочь. </a:t>
            </a:r>
          </a:p>
          <a:p>
            <a:r>
              <a:rPr lang="ru-RU" sz="2000" dirty="0"/>
              <a:t>(4)Открылась бездна звезд полна; </a:t>
            </a:r>
          </a:p>
          <a:p>
            <a:r>
              <a:rPr lang="ru-RU" sz="2000" dirty="0"/>
              <a:t>Звездам числа нет, бездне дна. </a:t>
            </a:r>
          </a:p>
          <a:p>
            <a:r>
              <a:rPr lang="ru-RU" sz="2000" dirty="0" smtClean="0"/>
              <a:t>	(</a:t>
            </a:r>
            <a:r>
              <a:rPr lang="ru-RU" sz="2000" dirty="0"/>
              <a:t>5)Безусловно, в России первым поэтом, воспевшим звёздное сияние, был </a:t>
            </a:r>
            <a:r>
              <a:rPr lang="ru-RU" sz="2000" dirty="0" smtClean="0"/>
              <a:t> Михайло </a:t>
            </a:r>
            <a:r>
              <a:rPr lang="ru-RU" sz="2000" dirty="0"/>
              <a:t>Ломоносов. (6)Он уповал на разумность Вселенной, а в человеке старался видеть определённый результат развития разумной Вселенной. (7)В его стихотворениях мы можем найти яркие примеры отражения «звёздной» темы. </a:t>
            </a:r>
            <a:r>
              <a:rPr lang="ru-RU" sz="2000" dirty="0" smtClean="0"/>
              <a:t>(</a:t>
            </a:r>
            <a:r>
              <a:rPr lang="ru-RU" sz="2000" dirty="0"/>
              <a:t>По А.И. </a:t>
            </a:r>
            <a:r>
              <a:rPr lang="ru-RU" sz="2000" dirty="0" err="1"/>
              <a:t>Херсонову</a:t>
            </a:r>
            <a:r>
              <a:rPr lang="ru-RU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00316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t="11721" r="9097" b="1884"/>
          <a:stretch/>
        </p:blipFill>
        <p:spPr bwMode="auto">
          <a:xfrm>
            <a:off x="107505" y="906796"/>
            <a:ext cx="8856983" cy="558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698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5"/>
            <a:ext cx="79208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7 класс.  </a:t>
            </a:r>
            <a:r>
              <a:rPr lang="ru-RU" b="1" dirty="0" smtClean="0"/>
              <a:t>Выразительно </a:t>
            </a:r>
            <a:r>
              <a:rPr lang="ru-RU" b="1" dirty="0"/>
              <a:t>и правильно прочитайте текст вслух. (На подготовку даётся 2 минуты.) </a:t>
            </a:r>
          </a:p>
          <a:p>
            <a:r>
              <a:rPr lang="ru-RU" dirty="0"/>
              <a:t>В Нидерландах к концу второй мировой войны множество детей голодало. Пришлось им ехать в чужие страны, туда, где их могли бы прокормить. К счастью, в разных странах многие семьи готовы были дать беженцам и пищу, и кров, однако не все семьи могли выразить, как горячо они сочувствуют маленьким нидерландцам и как хотят им помочь. Не все ведь умеют говорить по-нидерландски. Но были среди беженцев ребята, которых это не смущало. Кроме своего родного, они говорили ещё на языке, который называется </a:t>
            </a:r>
            <a:r>
              <a:rPr lang="ru-RU" dirty="0" err="1"/>
              <a:t>эспера</a:t>
            </a:r>
            <a:r>
              <a:rPr lang="ru-RU" dirty="0"/>
              <a:t> </a:t>
            </a:r>
            <a:r>
              <a:rPr lang="ru-RU" dirty="0" err="1"/>
              <a:t>нто</a:t>
            </a:r>
            <a:r>
              <a:rPr lang="ru-RU" dirty="0"/>
              <a:t>, и они поехали в такие датские и швейцарские семьи, где тоже говорили на </a:t>
            </a:r>
            <a:r>
              <a:rPr lang="ru-RU" dirty="0" err="1"/>
              <a:t>эспера</a:t>
            </a:r>
            <a:r>
              <a:rPr lang="ru-RU" dirty="0"/>
              <a:t> </a:t>
            </a:r>
            <a:r>
              <a:rPr lang="ru-RU" dirty="0" err="1"/>
              <a:t>нто</a:t>
            </a:r>
            <a:r>
              <a:rPr lang="ru-RU" dirty="0"/>
              <a:t>. С первой минуты эти ребята и приютившие их люди отлично понимали друг друга. </a:t>
            </a:r>
          </a:p>
          <a:p>
            <a:r>
              <a:rPr lang="ru-RU" dirty="0" err="1"/>
              <a:t>Эспера</a:t>
            </a:r>
            <a:r>
              <a:rPr lang="ru-RU" dirty="0"/>
              <a:t> </a:t>
            </a:r>
            <a:r>
              <a:rPr lang="ru-RU" dirty="0" err="1"/>
              <a:t>нто</a:t>
            </a:r>
            <a:r>
              <a:rPr lang="ru-RU" dirty="0"/>
              <a:t> – это искусственно созданный язык. Он возник не сам по себе. Его изобрёл человек, который решил, что всем людям в разных странах нужен простой, доступный способ говорить друг с другом. В естественно возникших языках множество правил да ещё немало исключений из каждого правила. Это очень осложняет дело, и изобретатель </a:t>
            </a:r>
            <a:r>
              <a:rPr lang="ru-RU" dirty="0" err="1"/>
              <a:t>эспера</a:t>
            </a:r>
            <a:r>
              <a:rPr lang="ru-RU" dirty="0"/>
              <a:t> </a:t>
            </a:r>
            <a:r>
              <a:rPr lang="ru-RU" dirty="0" err="1"/>
              <a:t>нто</a:t>
            </a:r>
            <a:r>
              <a:rPr lang="ru-RU" dirty="0"/>
              <a:t> решил избежать осложнений. Он создал язык, в котором всего 16 правил и ни одного исключения. </a:t>
            </a:r>
          </a:p>
          <a:p>
            <a:r>
              <a:rPr lang="ru-RU" dirty="0"/>
              <a:t>Создателем </a:t>
            </a:r>
            <a:r>
              <a:rPr lang="ru-RU" dirty="0" err="1"/>
              <a:t>эспера</a:t>
            </a:r>
            <a:r>
              <a:rPr lang="ru-RU" dirty="0"/>
              <a:t> </a:t>
            </a:r>
            <a:r>
              <a:rPr lang="ru-RU" dirty="0" err="1"/>
              <a:t>нто</a:t>
            </a:r>
            <a:r>
              <a:rPr lang="ru-RU" dirty="0"/>
              <a:t> стал варшавский врач-окулист и по совместительству лингвист а </a:t>
            </a:r>
            <a:r>
              <a:rPr lang="ru-RU" dirty="0" err="1"/>
              <a:t>зарь</a:t>
            </a:r>
            <a:r>
              <a:rPr lang="ru-RU" dirty="0"/>
              <a:t> а </a:t>
            </a:r>
            <a:r>
              <a:rPr lang="ru-RU" dirty="0" err="1"/>
              <a:t>ркович</a:t>
            </a:r>
            <a:r>
              <a:rPr lang="ru-RU" dirty="0"/>
              <a:t> а </a:t>
            </a:r>
            <a:r>
              <a:rPr lang="ru-RU" dirty="0" err="1"/>
              <a:t>менго</a:t>
            </a:r>
            <a:r>
              <a:rPr lang="ru-RU" dirty="0"/>
              <a:t> . </a:t>
            </a:r>
            <a:r>
              <a:rPr lang="ru-RU" dirty="0" err="1"/>
              <a:t>Эспера</a:t>
            </a:r>
            <a:r>
              <a:rPr lang="ru-RU" dirty="0"/>
              <a:t> </a:t>
            </a:r>
            <a:r>
              <a:rPr lang="ru-RU" dirty="0" err="1"/>
              <a:t>нто</a:t>
            </a:r>
            <a:r>
              <a:rPr lang="ru-RU" dirty="0"/>
              <a:t> появился на свет в 1887 году. </a:t>
            </a:r>
          </a:p>
          <a:p>
            <a:pPr algn="r"/>
            <a:r>
              <a:rPr lang="ru-RU" dirty="0"/>
              <a:t>(По Ф. </a:t>
            </a:r>
            <a:r>
              <a:rPr lang="ru-RU" dirty="0" err="1"/>
              <a:t>Фолсому</a:t>
            </a:r>
            <a:r>
              <a:rPr lang="ru-RU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751526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3339"/>
            <a:ext cx="4176463" cy="313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50" y="3284985"/>
            <a:ext cx="5420184" cy="341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363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t="12140" r="8862"/>
          <a:stretch/>
        </p:blipFill>
        <p:spPr bwMode="auto">
          <a:xfrm>
            <a:off x="20713" y="407312"/>
            <a:ext cx="9123287" cy="554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83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xfrm>
            <a:off x="822325" y="404813"/>
            <a:ext cx="7521575" cy="4275137"/>
          </a:xfrm>
        </p:spPr>
        <p:txBody>
          <a:bodyPr/>
          <a:lstStyle/>
          <a:p>
            <a:pPr eaLnBrk="1" hangingPunct="1"/>
            <a:r>
              <a:rPr lang="ru-RU" altLang="ru-RU" sz="2000" b="0" dirty="0" smtClean="0"/>
              <a:t>		</a:t>
            </a:r>
            <a:r>
              <a:rPr lang="ru-RU" altLang="ru-RU" sz="2000" b="0" dirty="0" smtClean="0">
                <a:latin typeface="Times New Roman" pitchFamily="18" charset="0"/>
                <a:cs typeface="Times New Roman" pitchFamily="18" charset="0"/>
              </a:rPr>
              <a:t>Модернизация образовательной школы  предполагает «ориентацию образования не только на усвоение обучающимися определенной суммы знаний, но и на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развитие его личности</a:t>
            </a:r>
            <a:r>
              <a:rPr lang="ru-RU" altLang="ru-RU" sz="20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его познавательных и созидательных способностей</a:t>
            </a:r>
            <a:r>
              <a:rPr lang="ru-RU" altLang="ru-RU" sz="2000" b="0" dirty="0" smtClean="0">
                <a:latin typeface="Times New Roman" pitchFamily="18" charset="0"/>
                <a:cs typeface="Times New Roman" pitchFamily="18" charset="0"/>
              </a:rPr>
              <a:t>». Другими словами, школа должна формировать целостную систему знаний, умений, навыков, а также опыт самостоятельной деятельности учащихся. </a:t>
            </a:r>
          </a:p>
          <a:p>
            <a:pPr eaLnBrk="1" hangingPunct="1"/>
            <a:r>
              <a:rPr lang="ru-RU" altLang="ru-RU" sz="2000" u="sng" dirty="0" smtClean="0">
                <a:latin typeface="Times New Roman" pitchFamily="18" charset="0"/>
                <a:cs typeface="Times New Roman" pitchFamily="18" charset="0"/>
              </a:rPr>
              <a:t>Основное требование ФГОС  </a:t>
            </a:r>
            <a:r>
              <a:rPr lang="ru-RU" altLang="ru-RU" sz="2000" b="0" dirty="0" smtClean="0">
                <a:latin typeface="Times New Roman" pitchFamily="18" charset="0"/>
                <a:cs typeface="Times New Roman" pitchFamily="18" charset="0"/>
              </a:rPr>
              <a:t>основного общего образования: </a:t>
            </a:r>
            <a:r>
              <a:rPr lang="ru-RU" alt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 основной школе на всех предметах будет продолжена работа по формированию и развитию основ читательской компетенции,  развитие у обучающихся </a:t>
            </a:r>
            <a:r>
              <a:rPr lang="ru-RU" altLang="ru-RU" sz="2000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стремления к речевому самосовершенствованию»</a:t>
            </a:r>
            <a:endParaRPr lang="ru-RU" altLang="ru-RU" sz="20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" descr="C:\Users\Acer TravelMate\Desktop\Новая папка\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357688"/>
            <a:ext cx="2857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3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87129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(1)Наверно, есть на свете такая изящная лёгкая птичка, что когда с веточки бросится, чтобы стать на крыло, то эта веточка и не шевельнётся. </a:t>
            </a:r>
          </a:p>
          <a:p>
            <a:r>
              <a:rPr lang="ru-RU" dirty="0"/>
              <a:t>(2)Но тут на длинной разлапистой еловой ветке сидела, наверно, тяжёлая птица из куриных. (3)Она услыхала издали шорох моей молодой собаки и, чтобы стать на крыло, с такой силой ногами оттолкнулась от ветки под собой, что та во всю длину закачалась. </a:t>
            </a:r>
          </a:p>
          <a:p>
            <a:r>
              <a:rPr lang="ru-RU" dirty="0"/>
              <a:t>(4) </a:t>
            </a:r>
            <a:r>
              <a:rPr lang="ru-RU" dirty="0" smtClean="0"/>
              <a:t>Молодая </a:t>
            </a:r>
            <a:r>
              <a:rPr lang="ru-RU" dirty="0" err="1"/>
              <a:t>Джали</a:t>
            </a:r>
            <a:r>
              <a:rPr lang="ru-RU" dirty="0"/>
              <a:t> подаёт надежды на богатейшее чутьё: и тут она учуяла след улетевшей птицы на ветке и сделала стойку направляя нос точно на то место, где ветка качалась. </a:t>
            </a:r>
          </a:p>
          <a:p>
            <a:r>
              <a:rPr lang="ru-RU" dirty="0"/>
              <a:t>(5)Но это было ей, наверно, очень странно – увидеть раскачивание ветки на том самом месте, где должна бы затаиться птица. (6)</a:t>
            </a:r>
            <a:r>
              <a:rPr lang="ru-RU" dirty="0" err="1"/>
              <a:t>Джали</a:t>
            </a:r>
            <a:r>
              <a:rPr lang="ru-RU" dirty="0"/>
              <a:t> вопросительно бросила взгляд в мою сторону и спросила меня: «Гам?» </a:t>
            </a:r>
          </a:p>
          <a:p>
            <a:r>
              <a:rPr lang="ru-RU" dirty="0"/>
              <a:t>(7)Я думал, что скорей всего это мать тетёрка, запрятав птенцов, села на ёлку, так она хотела отманить на себя собаку от следа на молодых. (8)Но как сказать это собаке? </a:t>
            </a:r>
          </a:p>
          <a:p>
            <a:r>
              <a:rPr lang="ru-RU" dirty="0"/>
              <a:t>(9)А ветка всё качалась, и </a:t>
            </a:r>
            <a:r>
              <a:rPr lang="ru-RU" dirty="0" err="1"/>
              <a:t>Жалька</a:t>
            </a:r>
            <a:r>
              <a:rPr lang="ru-RU" dirty="0"/>
              <a:t> опять нетерпеливо спросила меня: «Гам?» </a:t>
            </a:r>
          </a:p>
          <a:p>
            <a:r>
              <a:rPr lang="ru-RU" dirty="0"/>
              <a:t>(10)«Что же делать?» – по-собачьи она меня спрашивает, а человеческого ответа моего не понимает. (11)Делать нечего, и, чтобы не обижать её своим гордым молчанием, я ответил ей по-собачьи, но утвердительно: «Гам!» (12)И она успокоилась. </a:t>
            </a:r>
          </a:p>
          <a:p>
            <a:r>
              <a:rPr lang="ru-RU" dirty="0"/>
              <a:t>(13)Чем же это тоже не язык и как его не понять, когда, например, как сегодня на прогулке, я остановился, прислонился к дереву, начал что-то записывать, а собака моя подбежала и стала по-своему выражать претензию. </a:t>
            </a:r>
          </a:p>
          <a:p>
            <a:r>
              <a:rPr lang="ru-RU" dirty="0"/>
              <a:t>(14)А впрочем, если мы понимаем друг друга, нужно ли много слов? </a:t>
            </a:r>
            <a:endParaRPr lang="ru-RU" dirty="0" smtClean="0"/>
          </a:p>
          <a:p>
            <a:pPr algn="r"/>
            <a:r>
              <a:rPr lang="ru-RU" dirty="0" smtClean="0"/>
              <a:t>(</a:t>
            </a:r>
            <a:r>
              <a:rPr lang="ru-RU" dirty="0"/>
              <a:t>По </a:t>
            </a:r>
            <a:r>
              <a:rPr lang="ru-RU" dirty="0" smtClean="0"/>
              <a:t>М.М. </a:t>
            </a:r>
            <a:r>
              <a:rPr lang="ru-RU" dirty="0"/>
              <a:t>Пришвину) </a:t>
            </a:r>
          </a:p>
        </p:txBody>
      </p:sp>
    </p:spTree>
    <p:extLst>
      <p:ext uri="{BB962C8B-B14F-4D97-AF65-F5344CB8AC3E}">
        <p14:creationId xmlns:p14="http://schemas.microsoft.com/office/powerpoint/2010/main" val="3417666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9" t="22815" r="9530" b="3088"/>
          <a:stretch/>
        </p:blipFill>
        <p:spPr bwMode="auto">
          <a:xfrm>
            <a:off x="0" y="188640"/>
            <a:ext cx="9122894" cy="464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t="11405" r="9180" b="4861"/>
          <a:stretch/>
        </p:blipFill>
        <p:spPr bwMode="auto">
          <a:xfrm>
            <a:off x="77555" y="620688"/>
            <a:ext cx="8892698" cy="539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343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06489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8 класс</a:t>
            </a:r>
          </a:p>
          <a:p>
            <a:r>
              <a:rPr lang="ru-RU" b="1" dirty="0" smtClean="0"/>
              <a:t>Выразительно </a:t>
            </a:r>
            <a:r>
              <a:rPr lang="ru-RU" b="1" dirty="0"/>
              <a:t>прочитайте текст вслух, соблюдая нормы современного</a:t>
            </a:r>
          </a:p>
          <a:p>
            <a:r>
              <a:rPr lang="ru-RU" b="1" dirty="0"/>
              <a:t>русского литературного языка. (На подготовку даётся 2 минуты.)</a:t>
            </a:r>
          </a:p>
          <a:p>
            <a:pPr algn="just"/>
            <a:r>
              <a:rPr lang="ru-RU" dirty="0"/>
              <a:t>Вчера я приехал в Пятигорск, нанял квартиру на краю города, на самом</a:t>
            </a:r>
          </a:p>
          <a:p>
            <a:pPr algn="just"/>
            <a:r>
              <a:rPr lang="ru-RU" dirty="0"/>
              <a:t>высоком месте, у подошвы Машука: во время грозы облака будут спускаться</a:t>
            </a:r>
          </a:p>
          <a:p>
            <a:pPr algn="just"/>
            <a:r>
              <a:rPr lang="ru-RU" dirty="0"/>
              <a:t>до моей кровли. Нынче в пять часов утра, когда я открыл окно, моя комната</a:t>
            </a:r>
          </a:p>
          <a:p>
            <a:pPr algn="just"/>
            <a:r>
              <a:rPr lang="ru-RU" dirty="0"/>
              <a:t>наполнилась запахом цветов, растущих в скромном палисаднике. Ветки</a:t>
            </a:r>
          </a:p>
          <a:p>
            <a:pPr algn="just"/>
            <a:r>
              <a:rPr lang="ru-RU" dirty="0"/>
              <a:t>цветущих черешен смотрят мне в окна, и ветер иногда усыпает мой</a:t>
            </a:r>
          </a:p>
          <a:p>
            <a:pPr algn="just"/>
            <a:r>
              <a:rPr lang="ru-RU" dirty="0"/>
              <a:t>письменный стол их белыми лепестками. Вид с трёх сторон у меня чудесный.</a:t>
            </a:r>
          </a:p>
          <a:p>
            <a:pPr algn="just"/>
            <a:r>
              <a:rPr lang="ru-RU" dirty="0"/>
              <a:t>На запад пятиглавый </a:t>
            </a:r>
            <a:r>
              <a:rPr lang="ru-RU" dirty="0" err="1"/>
              <a:t>Бешта́у</a:t>
            </a:r>
            <a:r>
              <a:rPr lang="ru-RU" dirty="0"/>
              <a:t> синеет, как «последняя туча рассеянной бури»;</a:t>
            </a:r>
          </a:p>
          <a:p>
            <a:pPr algn="just"/>
            <a:r>
              <a:rPr lang="ru-RU" dirty="0"/>
              <a:t>на север поднимается </a:t>
            </a:r>
            <a:r>
              <a:rPr lang="ru-RU" dirty="0" err="1"/>
              <a:t>Машу́к</a:t>
            </a:r>
            <a:r>
              <a:rPr lang="ru-RU" dirty="0"/>
              <a:t>, как мохнатая персидская шапка, и закрывает</a:t>
            </a:r>
          </a:p>
          <a:p>
            <a:pPr algn="just"/>
            <a:r>
              <a:rPr lang="ru-RU" dirty="0"/>
              <a:t>всю эту часть небосклона; на восток смотреть веселее: внизу передо мною</a:t>
            </a:r>
          </a:p>
          <a:p>
            <a:pPr algn="just"/>
            <a:r>
              <a:rPr lang="ru-RU" dirty="0"/>
              <a:t>пестреет чистенький, новенький городок, шумят целебные ключи, шумит</a:t>
            </a:r>
          </a:p>
          <a:p>
            <a:pPr algn="just"/>
            <a:r>
              <a:rPr lang="ru-RU" dirty="0"/>
              <a:t>разноязычная толпа, – а там, дальше, амфитеатром громоздятся горы всё</a:t>
            </a:r>
          </a:p>
          <a:p>
            <a:pPr algn="just"/>
            <a:r>
              <a:rPr lang="ru-RU" dirty="0"/>
              <a:t>синее и туманнее, а на краю горизонта тянется серебряная цепь снеговых</a:t>
            </a:r>
          </a:p>
          <a:p>
            <a:pPr algn="just"/>
            <a:r>
              <a:rPr lang="ru-RU" dirty="0"/>
              <a:t>вершин, начинаясь </a:t>
            </a:r>
            <a:r>
              <a:rPr lang="ru-RU" dirty="0" err="1"/>
              <a:t>Казбе́ком</a:t>
            </a:r>
            <a:r>
              <a:rPr lang="ru-RU" dirty="0"/>
              <a:t> и оканчиваясь двуглавым </a:t>
            </a:r>
            <a:r>
              <a:rPr lang="ru-RU" dirty="0" err="1"/>
              <a:t>Эльбру́сом</a:t>
            </a:r>
            <a:r>
              <a:rPr lang="ru-RU" dirty="0"/>
              <a:t>... Весело</a:t>
            </a:r>
          </a:p>
          <a:p>
            <a:pPr algn="just"/>
            <a:r>
              <a:rPr lang="ru-RU" dirty="0"/>
              <a:t>жить в такой земле! Какое-то отрадное чувство разлито во всех моих жилах.</a:t>
            </a:r>
          </a:p>
          <a:p>
            <a:pPr algn="just"/>
            <a:r>
              <a:rPr lang="ru-RU" dirty="0"/>
              <a:t>Воздух чист и свеж, как поцелуй ребёнка; солнце ярко, небо сине – чего бы,</a:t>
            </a:r>
          </a:p>
          <a:p>
            <a:pPr algn="just"/>
            <a:r>
              <a:rPr lang="ru-RU" dirty="0"/>
              <a:t>кажется, больше? – зачем тут страсти, желания, сожаления?.. Однако пора.</a:t>
            </a:r>
          </a:p>
          <a:p>
            <a:pPr algn="just"/>
            <a:r>
              <a:rPr lang="ru-RU" dirty="0"/>
              <a:t>Пойду к Елизаветинскому источнику: там, говорят, утром собирается всё</a:t>
            </a:r>
          </a:p>
          <a:p>
            <a:pPr algn="just"/>
            <a:r>
              <a:rPr lang="ru-RU" dirty="0"/>
              <a:t>водяное общество</a:t>
            </a:r>
            <a:r>
              <a:rPr lang="ru-RU" dirty="0" smtClean="0"/>
              <a:t>. (</a:t>
            </a:r>
            <a:r>
              <a:rPr lang="ru-RU" dirty="0"/>
              <a:t>По М.Ю. Лермонтову)</a:t>
            </a:r>
          </a:p>
        </p:txBody>
      </p:sp>
    </p:spTree>
    <p:extLst>
      <p:ext uri="{BB962C8B-B14F-4D97-AF65-F5344CB8AC3E}">
        <p14:creationId xmlns:p14="http://schemas.microsoft.com/office/powerpoint/2010/main" val="1820829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1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(1)Приветствую тебя, старина! (2)Никак мы с тобой не встретимся,</a:t>
            </a:r>
          </a:p>
          <a:p>
            <a:r>
              <a:rPr lang="ru-RU" dirty="0"/>
              <a:t>чтобы поговорить всласть. (3)А может быть, обо всём уже переговорено, и</a:t>
            </a:r>
          </a:p>
          <a:p>
            <a:r>
              <a:rPr lang="ru-RU" dirty="0"/>
              <a:t>осталось только одно – думать над сказанным. (4)Если угодно, то вот тебе</a:t>
            </a:r>
          </a:p>
          <a:p>
            <a:r>
              <a:rPr lang="ru-RU" dirty="0"/>
              <a:t>ещё дополнение, мои аргументы в спорах, которые вести уже кажется</a:t>
            </a:r>
          </a:p>
          <a:p>
            <a:r>
              <a:rPr lang="ru-RU" dirty="0"/>
              <a:t>неприличным. (5)Что-то вроде сочинения на тему «Как я провёл лето».</a:t>
            </a:r>
          </a:p>
          <a:p>
            <a:r>
              <a:rPr lang="ru-RU" dirty="0"/>
              <a:t>(6)Что-то, чем можно пренебречь, но что есть.</a:t>
            </a:r>
          </a:p>
          <a:p>
            <a:r>
              <a:rPr lang="ru-RU" dirty="0"/>
              <a:t>(7)Итак, посёлок Чернь. (8)Этим сказано всё, можно поставить точку.</a:t>
            </a:r>
          </a:p>
          <a:p>
            <a:r>
              <a:rPr lang="ru-RU" dirty="0"/>
              <a:t>(9)Если бы не существовало посёлка с таким названием, это можно было бы</a:t>
            </a:r>
          </a:p>
          <a:p>
            <a:r>
              <a:rPr lang="ru-RU" dirty="0"/>
              <a:t>считать литературным </a:t>
            </a:r>
            <a:r>
              <a:rPr lang="ru-RU" dirty="0" err="1"/>
              <a:t>дурновкусием</a:t>
            </a:r>
            <a:r>
              <a:rPr lang="ru-RU" dirty="0"/>
              <a:t> вроде говорящих фамилий и зычных</a:t>
            </a:r>
          </a:p>
          <a:p>
            <a:r>
              <a:rPr lang="ru-RU" dirty="0"/>
              <a:t>псевдонимов. (10)Но есть он, посёлок городского типа Чернь, райцентр</a:t>
            </a:r>
          </a:p>
          <a:p>
            <a:r>
              <a:rPr lang="ru-RU" dirty="0"/>
              <a:t>земли Русской, в котором живут люди, а уж как и зачем – Бог весть.</a:t>
            </a:r>
          </a:p>
          <a:p>
            <a:r>
              <a:rPr lang="ru-RU" dirty="0"/>
              <a:t>(11)Сюда приезжаешь на автобусе или на машине и, выходя на</a:t>
            </a:r>
          </a:p>
          <a:p>
            <a:r>
              <a:rPr lang="ru-RU" dirty="0"/>
              <a:t>привычно заплёванную и неубранную площадку перед автостанцией,</a:t>
            </a:r>
          </a:p>
          <a:p>
            <a:r>
              <a:rPr lang="ru-RU" dirty="0"/>
              <a:t>обозреваешь окрестности. (12)Через речку – железный мост, за мостом –</a:t>
            </a:r>
          </a:p>
          <a:p>
            <a:r>
              <a:rPr lang="ru-RU" dirty="0"/>
              <a:t>луга, холмы, строения и горизонт.</a:t>
            </a:r>
          </a:p>
          <a:p>
            <a:r>
              <a:rPr lang="ru-RU" dirty="0"/>
              <a:t>(13)Значит, собирайся в путь, друг мой! (14)Пойдём со мной в</a:t>
            </a:r>
          </a:p>
          <a:p>
            <a:r>
              <a:rPr lang="ru-RU" dirty="0"/>
              <a:t>прекрасную, залитую солнцем даль. (15)Какая красота ждёт нас! (16)Какие</a:t>
            </a:r>
          </a:p>
          <a:p>
            <a:r>
              <a:rPr lang="ru-RU" dirty="0"/>
              <a:t>звуки, краски и запахи разлились повсюду! (17)Давай же пойдём вслед за</a:t>
            </a:r>
          </a:p>
          <a:p>
            <a:r>
              <a:rPr lang="ru-RU" dirty="0"/>
              <a:t>течением реки Чернь. (18)Пойдём до Медвежки. (19)А дальше давай пойдём</a:t>
            </a:r>
          </a:p>
          <a:p>
            <a:r>
              <a:rPr lang="ru-RU" dirty="0"/>
              <a:t>до Тургенева, </a:t>
            </a:r>
            <a:r>
              <a:rPr lang="ru-RU" dirty="0" err="1"/>
              <a:t>Бежина</a:t>
            </a:r>
            <a:r>
              <a:rPr lang="ru-RU" dirty="0"/>
              <a:t> Луга... (20)Какие названия! (21)Какой простор</a:t>
            </a:r>
            <a:r>
              <a:rPr lang="ru-RU" dirty="0" smtClean="0"/>
              <a:t>! (</a:t>
            </a:r>
            <a:r>
              <a:rPr lang="ru-RU" dirty="0"/>
              <a:t>22)Какая воля</a:t>
            </a:r>
            <a:r>
              <a:rPr lang="ru-RU" dirty="0" smtClean="0"/>
              <a:t>!                                                                                                   (</a:t>
            </a:r>
            <a:r>
              <a:rPr lang="ru-RU" dirty="0"/>
              <a:t>По И.В. Карлову)</a:t>
            </a:r>
          </a:p>
        </p:txBody>
      </p:sp>
    </p:spTree>
    <p:extLst>
      <p:ext uri="{BB962C8B-B14F-4D97-AF65-F5344CB8AC3E}">
        <p14:creationId xmlns:p14="http://schemas.microsoft.com/office/powerpoint/2010/main" val="3259132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3381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10956" r="9509" b="4489"/>
          <a:stretch/>
        </p:blipFill>
        <p:spPr bwMode="auto">
          <a:xfrm>
            <a:off x="56494" y="723211"/>
            <a:ext cx="9087506" cy="531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069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Какое предложение первого абзаца текста связано с предыдущим в том </a:t>
            </a:r>
            <a:r>
              <a:rPr lang="ru-RU" sz="2400" dirty="0" smtClean="0"/>
              <a:t>числе с </a:t>
            </a:r>
            <a:r>
              <a:rPr lang="ru-RU" sz="2400" dirty="0"/>
              <a:t>помощью союза и вводной конструкции? Запишите номер этого</a:t>
            </a:r>
          </a:p>
          <a:p>
            <a:r>
              <a:rPr lang="ru-RU" sz="2400" dirty="0"/>
              <a:t>предложения.</a:t>
            </a:r>
          </a:p>
          <a:p>
            <a:r>
              <a:rPr lang="ru-RU" sz="2400" dirty="0"/>
              <a:t>Ответ: </a:t>
            </a:r>
            <a:r>
              <a:rPr lang="ru-RU" sz="2400" i="1" dirty="0"/>
              <a:t>_________________________________.</a:t>
            </a:r>
          </a:p>
          <a:p>
            <a:r>
              <a:rPr lang="ru-RU" sz="2400" dirty="0"/>
              <a:t>Назовите средство выразительности, которое </a:t>
            </a:r>
            <a:r>
              <a:rPr lang="ru-RU" sz="2400" b="1" dirty="0"/>
              <a:t>не использовано </a:t>
            </a:r>
            <a:r>
              <a:rPr lang="ru-RU" sz="2400" dirty="0"/>
              <a:t>автором </a:t>
            </a:r>
            <a:r>
              <a:rPr lang="ru-RU" sz="2400" dirty="0" smtClean="0"/>
              <a:t>в четвёртом </a:t>
            </a:r>
            <a:r>
              <a:rPr lang="ru-RU" sz="2400" dirty="0"/>
              <a:t>абзаце текста: эпитет, метафора, сравнение, риторическое</a:t>
            </a:r>
          </a:p>
          <a:p>
            <a:r>
              <a:rPr lang="ru-RU" sz="2400" dirty="0"/>
              <a:t>восклицание. В ответ запишите только лишний термин.</a:t>
            </a:r>
          </a:p>
          <a:p>
            <a:r>
              <a:rPr lang="ru-RU" sz="2400" dirty="0"/>
              <a:t>Ответ: </a:t>
            </a:r>
            <a:r>
              <a:rPr lang="ru-RU" sz="2400" i="1" dirty="0"/>
              <a:t>_________________________________.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35771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(</a:t>
            </a:r>
            <a:r>
              <a:rPr lang="ru-RU" dirty="0"/>
              <a:t>1)На корабле «Азов» Павел Степанович Нахимов, в последующем</a:t>
            </a:r>
          </a:p>
          <a:p>
            <a:r>
              <a:rPr lang="ru-RU" dirty="0"/>
              <a:t>известный русский адмирал, сражался в </a:t>
            </a:r>
            <a:r>
              <a:rPr lang="ru-RU" dirty="0" err="1"/>
              <a:t>Наваринском</a:t>
            </a:r>
            <a:r>
              <a:rPr lang="ru-RU" dirty="0"/>
              <a:t> бою 1827 года. (2)Это</a:t>
            </a:r>
          </a:p>
          <a:p>
            <a:r>
              <a:rPr lang="ru-RU" dirty="0"/>
              <a:t>морское сражение многим знакомо по картине Ивана Константиновича</a:t>
            </a:r>
          </a:p>
          <a:p>
            <a:r>
              <a:rPr lang="ru-RU" dirty="0"/>
              <a:t>Айвазовского: художник, разумеется, изобразил там и 74-пушечный «Азов»,</a:t>
            </a:r>
          </a:p>
          <a:p>
            <a:r>
              <a:rPr lang="ru-RU" dirty="0"/>
              <a:t>которым командовал Михаил Петрович Лазарев. (3)</a:t>
            </a:r>
            <a:r>
              <a:rPr lang="ru-RU" dirty="0" err="1"/>
              <a:t>Лазаревский</a:t>
            </a:r>
            <a:r>
              <a:rPr lang="ru-RU" dirty="0"/>
              <a:t> корабль</a:t>
            </a:r>
          </a:p>
          <a:p>
            <a:r>
              <a:rPr lang="ru-RU" dirty="0"/>
              <a:t>сыграл в той битве решающую роль, а Нахимов показал удивительную для</a:t>
            </a:r>
          </a:p>
          <a:p>
            <a:r>
              <a:rPr lang="ru-RU" dirty="0"/>
              <a:t>молодого офицера выдержку. (4)В сражении он командовал батареей, вёл</a:t>
            </a:r>
          </a:p>
          <a:p>
            <a:r>
              <a:rPr lang="ru-RU" dirty="0"/>
              <a:t>огонь прицельно, экономно, за что и получил Георгия Четвёртого класса.</a:t>
            </a:r>
          </a:p>
          <a:p>
            <a:r>
              <a:rPr lang="ru-RU" dirty="0" smtClean="0"/>
              <a:t>	(</a:t>
            </a:r>
            <a:r>
              <a:rPr lang="ru-RU" dirty="0"/>
              <a:t>5)О событиях того дня писал полковник Е.В. Богданович, всю жизнь</a:t>
            </a:r>
          </a:p>
          <a:p>
            <a:r>
              <a:rPr lang="ru-RU" dirty="0"/>
              <a:t>собиравший свидетельства о </a:t>
            </a:r>
            <a:r>
              <a:rPr lang="ru-RU" dirty="0" err="1"/>
              <a:t>Наваринском</a:t>
            </a:r>
            <a:r>
              <a:rPr lang="ru-RU" dirty="0"/>
              <a:t> сражении: «Невзирая на сильный</a:t>
            </a:r>
          </a:p>
          <a:p>
            <a:r>
              <a:rPr lang="ru-RU" dirty="0"/>
              <a:t>огонь.., «Азов» продолжал свой путь, не сделав ни одного пушечного</a:t>
            </a:r>
          </a:p>
          <a:p>
            <a:r>
              <a:rPr lang="ru-RU" dirty="0"/>
              <a:t>выстрела, и стал на якорь на месте, для него назначенном».</a:t>
            </a:r>
          </a:p>
          <a:p>
            <a:r>
              <a:rPr lang="ru-RU" dirty="0" smtClean="0"/>
              <a:t>	(</a:t>
            </a:r>
            <a:r>
              <a:rPr lang="ru-RU" dirty="0"/>
              <a:t>6)Обыкновенный подвиг в духе русского флота тех лет: Нахимов и его</a:t>
            </a:r>
          </a:p>
          <a:p>
            <a:r>
              <a:rPr lang="ru-RU" dirty="0"/>
              <a:t>соратники даже помыслить не могли о поражении, это для них было подобно</a:t>
            </a:r>
          </a:p>
          <a:p>
            <a:r>
              <a:rPr lang="ru-RU" dirty="0"/>
              <a:t>гибели. (7)К тому времени уже вполне сложился служебный стиль Нахимова,</a:t>
            </a:r>
          </a:p>
          <a:p>
            <a:r>
              <a:rPr lang="ru-RU" dirty="0"/>
              <a:t>основанный на трудолюбии и умении управлять матросами, которые</a:t>
            </a:r>
          </a:p>
          <a:p>
            <a:r>
              <a:rPr lang="ru-RU" dirty="0"/>
              <a:t>смотрели на командира с искренним уважением. (8)Русский матрос, если уж</a:t>
            </a:r>
          </a:p>
          <a:p>
            <a:r>
              <a:rPr lang="ru-RU" dirty="0"/>
              <a:t>кого полюбит, то навсегда. (9)Нахимов проявлял лютую ненависть к</a:t>
            </a:r>
          </a:p>
          <a:p>
            <a:r>
              <a:rPr lang="ru-RU" dirty="0"/>
              <a:t>галломании, будто видел в ней опасного врага для России. (10)Особенно его</a:t>
            </a:r>
          </a:p>
          <a:p>
            <a:r>
              <a:rPr lang="ru-RU" dirty="0"/>
              <a:t>возмущало презрение некоторых людей к простонародью. (11)Как истинный</a:t>
            </a:r>
          </a:p>
          <a:p>
            <a:r>
              <a:rPr lang="ru-RU" dirty="0"/>
              <a:t>патриот, адмирал был убеждён в том, что XIX век должен принадлежать</a:t>
            </a:r>
          </a:p>
          <a:p>
            <a:r>
              <a:rPr lang="ru-RU" dirty="0"/>
              <a:t>Российской империи – нужно только служить, не щадя живота своего.</a:t>
            </a:r>
          </a:p>
          <a:p>
            <a:pPr algn="r"/>
            <a:r>
              <a:rPr lang="ru-RU" dirty="0"/>
              <a:t>(По А.А. </a:t>
            </a:r>
            <a:r>
              <a:rPr lang="ru-RU" dirty="0" err="1"/>
              <a:t>Замостьянову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1132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11932" r="9642" b="3716"/>
          <a:stretch/>
        </p:blipFill>
        <p:spPr bwMode="auto">
          <a:xfrm>
            <a:off x="164020" y="548681"/>
            <a:ext cx="894793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108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4" t="13605" r="8304" b="6227"/>
          <a:stretch/>
        </p:blipFill>
        <p:spPr bwMode="auto">
          <a:xfrm>
            <a:off x="107504" y="116632"/>
            <a:ext cx="9052002" cy="493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16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4" t="20222" r="16385" b="8599"/>
          <a:stretch/>
        </p:blipFill>
        <p:spPr bwMode="auto">
          <a:xfrm>
            <a:off x="38981" y="476672"/>
            <a:ext cx="9119052" cy="606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920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6"/>
            <a:ext cx="849694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10 класс (базовый уровень)</a:t>
            </a:r>
          </a:p>
          <a:p>
            <a:r>
              <a:rPr lang="ru-RU" b="1" dirty="0" smtClean="0"/>
              <a:t>Выразительно </a:t>
            </a:r>
            <a:r>
              <a:rPr lang="ru-RU" b="1" dirty="0"/>
              <a:t>прочитайте вслух стихотворение в прозе И.С. Тургенева.</a:t>
            </a:r>
          </a:p>
          <a:p>
            <a:r>
              <a:rPr lang="ru-RU" b="1" dirty="0"/>
              <a:t>У Вас есть 2 минуты на подготовку.</a:t>
            </a:r>
          </a:p>
          <a:p>
            <a:pPr algn="ctr"/>
            <a:r>
              <a:rPr lang="ru-RU" dirty="0"/>
              <a:t>ПАМЯТИ Ю.П. ВРЕВСКОЙ</a:t>
            </a:r>
          </a:p>
          <a:p>
            <a:pPr algn="just"/>
            <a:r>
              <a:rPr lang="ru-RU" dirty="0" smtClean="0"/>
              <a:t>	</a:t>
            </a:r>
            <a:r>
              <a:rPr lang="ru-RU" sz="1600" dirty="0" smtClean="0"/>
              <a:t>На </a:t>
            </a:r>
            <a:r>
              <a:rPr lang="ru-RU" sz="1600" dirty="0"/>
              <a:t>грязи, на сырой соломе, под навесом ветхого сарая, на скорую </a:t>
            </a:r>
            <a:r>
              <a:rPr lang="ru-RU" sz="1600" dirty="0" smtClean="0"/>
              <a:t>руку превращенного </a:t>
            </a:r>
            <a:r>
              <a:rPr lang="ru-RU" sz="1600" dirty="0"/>
              <a:t>в походный военный </a:t>
            </a:r>
            <a:r>
              <a:rPr lang="ru-RU" sz="1600" dirty="0" err="1"/>
              <a:t>гошпиталь</a:t>
            </a:r>
            <a:r>
              <a:rPr lang="ru-RU" sz="1600" dirty="0"/>
              <a:t>, в разоренной </a:t>
            </a:r>
            <a:r>
              <a:rPr lang="ru-RU" sz="1600" dirty="0" smtClean="0"/>
              <a:t>болгарской деревушке </a:t>
            </a:r>
            <a:r>
              <a:rPr lang="ru-RU" sz="1600" dirty="0"/>
              <a:t>— с лишком две недели умирала она от тифа.</a:t>
            </a:r>
          </a:p>
          <a:p>
            <a:pPr algn="just"/>
            <a:r>
              <a:rPr lang="ru-RU" sz="1600" dirty="0" smtClean="0"/>
              <a:t>	Она </a:t>
            </a:r>
            <a:r>
              <a:rPr lang="ru-RU" sz="1600" dirty="0"/>
              <a:t>была в беспамятстве — и ни один врач даже не взглянул на </a:t>
            </a:r>
            <a:r>
              <a:rPr lang="ru-RU" sz="1600" dirty="0" err="1" smtClean="0"/>
              <a:t>нее;больные</a:t>
            </a:r>
            <a:r>
              <a:rPr lang="ru-RU" sz="1600" dirty="0" smtClean="0"/>
              <a:t> </a:t>
            </a:r>
            <a:r>
              <a:rPr lang="ru-RU" sz="1600" dirty="0"/>
              <a:t>солдаты, за которыми она ухаживала, пока еще могла держаться </a:t>
            </a:r>
            <a:r>
              <a:rPr lang="ru-RU" sz="1600" dirty="0" smtClean="0"/>
              <a:t>на ногах</a:t>
            </a:r>
            <a:r>
              <a:rPr lang="ru-RU" sz="1600" dirty="0"/>
              <a:t>, поочередно поднимались с своих зараженных логовищ, </a:t>
            </a:r>
            <a:r>
              <a:rPr lang="ru-RU" sz="1600" dirty="0" smtClean="0"/>
              <a:t>чтобы поднести </a:t>
            </a:r>
            <a:r>
              <a:rPr lang="ru-RU" sz="1600" dirty="0"/>
              <a:t>к ее запекшимся губам несколько капель воды в черепке </a:t>
            </a:r>
            <a:r>
              <a:rPr lang="ru-RU" sz="1600" dirty="0" smtClean="0"/>
              <a:t>разбитого горшка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 smtClean="0"/>
              <a:t>	Она </a:t>
            </a:r>
            <a:r>
              <a:rPr lang="ru-RU" sz="1600" dirty="0"/>
              <a:t>была молода, красива; высший свет ее знал; об ней </a:t>
            </a:r>
            <a:r>
              <a:rPr lang="ru-RU" sz="1600" dirty="0" smtClean="0"/>
              <a:t>осведомлялись даже </a:t>
            </a:r>
            <a:r>
              <a:rPr lang="ru-RU" sz="1600" dirty="0"/>
              <a:t>сановники. Дамы ей завидовали, мужчины за ней волочились... </a:t>
            </a:r>
            <a:r>
              <a:rPr lang="ru-RU" sz="1600" dirty="0" smtClean="0"/>
              <a:t>два-три </a:t>
            </a:r>
            <a:r>
              <a:rPr lang="ru-RU" sz="1600" dirty="0"/>
              <a:t>человека тайно и глубоко любили ее. Жизнь ей улыбалась; но </a:t>
            </a:r>
            <a:r>
              <a:rPr lang="ru-RU" sz="1600" dirty="0" smtClean="0"/>
              <a:t>бывают улыбки </a:t>
            </a:r>
            <a:r>
              <a:rPr lang="ru-RU" sz="1600" dirty="0"/>
              <a:t>хуже слез.</a:t>
            </a:r>
          </a:p>
          <a:p>
            <a:pPr algn="just"/>
            <a:r>
              <a:rPr lang="ru-RU" sz="1600" dirty="0" smtClean="0"/>
              <a:t>	Нежное </a:t>
            </a:r>
            <a:r>
              <a:rPr lang="ru-RU" sz="1600" dirty="0"/>
              <a:t>кроткое сердце... и такая сила, такая жажда жертвы! </a:t>
            </a:r>
            <a:r>
              <a:rPr lang="ru-RU" sz="1600" dirty="0" smtClean="0"/>
              <a:t>Помогать нуждающимся </a:t>
            </a:r>
            <a:r>
              <a:rPr lang="ru-RU" sz="1600" dirty="0"/>
              <a:t>в помощи... она не ведала другого </a:t>
            </a:r>
            <a:r>
              <a:rPr lang="ru-RU" sz="1600" dirty="0" err="1"/>
              <a:t>счастия</a:t>
            </a:r>
            <a:r>
              <a:rPr lang="ru-RU" sz="1600" dirty="0"/>
              <a:t>... не ведала — и </a:t>
            </a:r>
            <a:r>
              <a:rPr lang="ru-RU" sz="1600" dirty="0" smtClean="0"/>
              <a:t>не изведала</a:t>
            </a:r>
            <a:r>
              <a:rPr lang="ru-RU" sz="1600" dirty="0"/>
              <a:t>. Всякое другое счастье прошло мимо. Но она с этим </a:t>
            </a:r>
            <a:r>
              <a:rPr lang="ru-RU" sz="1600" dirty="0" smtClean="0"/>
              <a:t>давно помирилась </a:t>
            </a:r>
            <a:r>
              <a:rPr lang="ru-RU" sz="1600" dirty="0"/>
              <a:t>– и вся, пылая огнем неугасимой веры, отдалась на </a:t>
            </a:r>
            <a:r>
              <a:rPr lang="ru-RU" sz="1600" dirty="0" smtClean="0"/>
              <a:t>служение ближним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 smtClean="0"/>
              <a:t>	Какие </a:t>
            </a:r>
            <a:r>
              <a:rPr lang="ru-RU" sz="1600" dirty="0"/>
              <a:t>заветные клады схоронила она там, в глубине души, в самом </a:t>
            </a:r>
            <a:r>
              <a:rPr lang="ru-RU" sz="1600" dirty="0" smtClean="0"/>
              <a:t>ее тайнике</a:t>
            </a:r>
            <a:r>
              <a:rPr lang="ru-RU" sz="1600" dirty="0"/>
              <a:t>, никто не знал никогда — а теперь, конечно, не узнает</a:t>
            </a:r>
            <a:r>
              <a:rPr lang="ru-RU" sz="1600" dirty="0" smtClean="0"/>
              <a:t>. </a:t>
            </a:r>
          </a:p>
          <a:p>
            <a:pPr algn="just"/>
            <a:r>
              <a:rPr lang="ru-RU" sz="1600" dirty="0" smtClean="0"/>
              <a:t>	Да </a:t>
            </a:r>
            <a:r>
              <a:rPr lang="ru-RU" sz="1600" dirty="0"/>
              <a:t>и к чему? Жертва принесена... дело сделано</a:t>
            </a:r>
            <a:r>
              <a:rPr lang="ru-RU" sz="1600" dirty="0" smtClean="0"/>
              <a:t>. </a:t>
            </a:r>
          </a:p>
          <a:p>
            <a:pPr algn="just"/>
            <a:r>
              <a:rPr lang="ru-RU" sz="1600" dirty="0"/>
              <a:t>	</a:t>
            </a:r>
            <a:r>
              <a:rPr lang="ru-RU" sz="1600" dirty="0" smtClean="0"/>
              <a:t>Но </a:t>
            </a:r>
            <a:r>
              <a:rPr lang="ru-RU" sz="1600" dirty="0"/>
              <a:t>горестно думать, что никто не сказал спасибо даже ему — хоть </a:t>
            </a:r>
            <a:r>
              <a:rPr lang="ru-RU" sz="1600" dirty="0" smtClean="0"/>
              <a:t>она сама </a:t>
            </a:r>
            <a:r>
              <a:rPr lang="ru-RU" sz="1600" dirty="0"/>
              <a:t>и стыдилась и чуждалась всякого спасибо</a:t>
            </a:r>
            <a:r>
              <a:rPr lang="ru-RU" sz="1600" dirty="0" smtClean="0"/>
              <a:t>. </a:t>
            </a:r>
          </a:p>
          <a:p>
            <a:pPr algn="just"/>
            <a:r>
              <a:rPr lang="ru-RU" sz="1600" dirty="0"/>
              <a:t>	</a:t>
            </a:r>
            <a:r>
              <a:rPr lang="ru-RU" sz="1600" dirty="0" smtClean="0"/>
              <a:t>Пусть </a:t>
            </a:r>
            <a:r>
              <a:rPr lang="ru-RU" sz="1600" dirty="0"/>
              <a:t>же не оскорбится ее милая тень этим поздним цветком, который </a:t>
            </a:r>
            <a:r>
              <a:rPr lang="ru-RU" sz="1600" dirty="0" smtClean="0"/>
              <a:t>я осмеливаюсь </a:t>
            </a:r>
            <a:r>
              <a:rPr lang="ru-RU" sz="1600" dirty="0"/>
              <a:t>возложить на ее могилу</a:t>
            </a:r>
            <a:r>
              <a:rPr lang="ru-RU" sz="1600" dirty="0" smtClean="0"/>
              <a:t>! С</a:t>
            </a:r>
            <a:r>
              <a:rPr lang="ru-RU" sz="1600" i="1" dirty="0" smtClean="0"/>
              <a:t>ентябрь</a:t>
            </a:r>
            <a:r>
              <a:rPr lang="ru-RU" sz="1600" i="1" dirty="0"/>
              <a:t>, 1878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78350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7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Познакомьтесь с информацией из истории создания этого стихотворения в</a:t>
            </a:r>
          </a:p>
          <a:p>
            <a:r>
              <a:rPr lang="ru-RU" dirty="0"/>
              <a:t>прозе.</a:t>
            </a:r>
          </a:p>
          <a:p>
            <a:pPr algn="ctr"/>
            <a:r>
              <a:rPr lang="ru-RU" b="1" dirty="0"/>
              <a:t>История создания стихотворения в прозе.</a:t>
            </a:r>
          </a:p>
          <a:p>
            <a:pPr algn="just"/>
            <a:r>
              <a:rPr lang="ru-RU" dirty="0" smtClean="0"/>
              <a:t>	Стихотворение </a:t>
            </a:r>
            <a:r>
              <a:rPr lang="ru-RU" dirty="0"/>
              <a:t>в прозе И.С. Тургенева «Памяти Ю. П. </a:t>
            </a:r>
            <a:r>
              <a:rPr lang="ru-RU" dirty="0" err="1"/>
              <a:t>Вревской</a:t>
            </a:r>
            <a:r>
              <a:rPr lang="ru-RU" dirty="0"/>
              <a:t>» </a:t>
            </a:r>
            <a:r>
              <a:rPr lang="ru-RU" dirty="0" smtClean="0"/>
              <a:t>было напечатано </a:t>
            </a:r>
            <a:r>
              <a:rPr lang="ru-RU" dirty="0"/>
              <a:t>в 1882 г. в альманахе «Вестник Европы» под названием «</a:t>
            </a:r>
            <a:r>
              <a:rPr lang="ru-RU" dirty="0" smtClean="0"/>
              <a:t>Памяти Ю</a:t>
            </a:r>
            <a:r>
              <a:rPr lang="ru-RU" dirty="0"/>
              <a:t>. П. В-</a:t>
            </a:r>
            <a:r>
              <a:rPr lang="ru-RU" dirty="0" err="1"/>
              <a:t>вской</a:t>
            </a:r>
            <a:r>
              <a:rPr lang="ru-RU" dirty="0"/>
              <a:t>». Название стихотворения Тургенев несколько раз менял. </a:t>
            </a:r>
            <a:r>
              <a:rPr lang="ru-RU" dirty="0" smtClean="0"/>
              <a:t>Он не </a:t>
            </a:r>
            <a:r>
              <a:rPr lang="ru-RU" dirty="0"/>
              <a:t>решался написать имя той, кому посвящена надгробная надпись</a:t>
            </a:r>
            <a:r>
              <a:rPr lang="ru-RU" dirty="0" smtClean="0"/>
              <a:t>. Юлия </a:t>
            </a:r>
            <a:r>
              <a:rPr lang="ru-RU" dirty="0"/>
              <a:t>Петровна </a:t>
            </a:r>
            <a:r>
              <a:rPr lang="ru-RU" dirty="0" err="1"/>
              <a:t>Вревская</a:t>
            </a:r>
            <a:r>
              <a:rPr lang="ru-RU" dirty="0"/>
              <a:t> (в девичестве </a:t>
            </a:r>
            <a:r>
              <a:rPr lang="ru-RU" dirty="0" err="1"/>
              <a:t>Варпаховская</a:t>
            </a:r>
            <a:r>
              <a:rPr lang="ru-RU" dirty="0"/>
              <a:t>) была </a:t>
            </a:r>
            <a:r>
              <a:rPr lang="ru-RU" dirty="0" smtClean="0"/>
              <a:t>удивительной женщиной</a:t>
            </a:r>
            <a:r>
              <a:rPr lang="ru-RU" dirty="0"/>
              <a:t>. Богатая и знатная, она вышла замуж в 17 лет и почти сразу </a:t>
            </a:r>
            <a:r>
              <a:rPr lang="ru-RU" dirty="0" smtClean="0"/>
              <a:t>же овдовела</a:t>
            </a:r>
            <a:r>
              <a:rPr lang="ru-RU" dirty="0"/>
              <a:t>, после того как её муж, генерал </a:t>
            </a:r>
            <a:r>
              <a:rPr lang="ru-RU" dirty="0" err="1"/>
              <a:t>Вревский</a:t>
            </a:r>
            <a:r>
              <a:rPr lang="ru-RU" dirty="0"/>
              <a:t>, был убит на Кавказе.</a:t>
            </a:r>
          </a:p>
          <a:p>
            <a:pPr algn="just"/>
            <a:r>
              <a:rPr lang="ru-RU" dirty="0" smtClean="0"/>
              <a:t>	Тургенев </a:t>
            </a:r>
            <a:r>
              <a:rPr lang="ru-RU" dirty="0"/>
              <a:t>познакомился с </a:t>
            </a:r>
            <a:r>
              <a:rPr lang="ru-RU" dirty="0" err="1"/>
              <a:t>Вревской</a:t>
            </a:r>
            <a:r>
              <a:rPr lang="ru-RU" dirty="0"/>
              <a:t> в 1873 г. и переписывался до </a:t>
            </a:r>
            <a:r>
              <a:rPr lang="ru-RU" dirty="0" smtClean="0"/>
              <a:t>конца её </a:t>
            </a:r>
            <a:r>
              <a:rPr lang="ru-RU" dirty="0"/>
              <a:t>жизни. Они виделись несколько раз, возможно, писатель имел в виду </a:t>
            </a:r>
            <a:r>
              <a:rPr lang="ru-RU" dirty="0" smtClean="0"/>
              <a:t>и себя</a:t>
            </a:r>
            <a:r>
              <a:rPr lang="ru-RU" dirty="0"/>
              <a:t>, когда писал о нескольких людях, которые тайно были в неё влюблены</a:t>
            </a:r>
            <a:r>
              <a:rPr lang="ru-RU" dirty="0" smtClean="0"/>
              <a:t>. Последний </a:t>
            </a:r>
            <a:r>
              <a:rPr lang="ru-RU" dirty="0"/>
              <a:t>раз Тургенев встретился с </a:t>
            </a:r>
            <a:r>
              <a:rPr lang="ru-RU" dirty="0" err="1"/>
              <a:t>Вревской</a:t>
            </a:r>
            <a:r>
              <a:rPr lang="ru-RU" dirty="0"/>
              <a:t> в 1877 г. перед её </a:t>
            </a:r>
            <a:r>
              <a:rPr lang="ru-RU" dirty="0" smtClean="0"/>
              <a:t>отъездом на </a:t>
            </a:r>
            <a:r>
              <a:rPr lang="ru-RU" dirty="0"/>
              <a:t>Балканы.</a:t>
            </a:r>
          </a:p>
          <a:p>
            <a:pPr algn="just"/>
            <a:r>
              <a:rPr lang="ru-RU" dirty="0" smtClean="0"/>
              <a:t>	Аристократка </a:t>
            </a:r>
            <a:r>
              <a:rPr lang="ru-RU" dirty="0" err="1"/>
              <a:t>Вревская</a:t>
            </a:r>
            <a:r>
              <a:rPr lang="ru-RU" dirty="0"/>
              <a:t> отправилась в действующую армию как </a:t>
            </a:r>
            <a:r>
              <a:rPr lang="ru-RU" dirty="0" smtClean="0"/>
              <a:t>сестра милосердия</a:t>
            </a:r>
            <a:r>
              <a:rPr lang="ru-RU" dirty="0"/>
              <a:t>, а всего таких женщин было около трёх тысяч. Меньше чем </a:t>
            </a:r>
            <a:r>
              <a:rPr lang="ru-RU" dirty="0" smtClean="0"/>
              <a:t>через год </a:t>
            </a:r>
            <a:r>
              <a:rPr lang="ru-RU" dirty="0"/>
              <a:t>38-летняя баронесса умерла от тифа в болгарской деревне </a:t>
            </a:r>
            <a:r>
              <a:rPr lang="ru-RU" dirty="0" err="1"/>
              <a:t>Бяле</a:t>
            </a:r>
            <a:r>
              <a:rPr lang="ru-RU" dirty="0"/>
              <a:t>, где </a:t>
            </a:r>
            <a:r>
              <a:rPr lang="ru-RU" dirty="0" smtClean="0"/>
              <a:t>и была </a:t>
            </a:r>
            <a:r>
              <a:rPr lang="ru-RU" dirty="0"/>
              <a:t>похоронена.</a:t>
            </a:r>
          </a:p>
          <a:p>
            <a:pPr algn="just"/>
            <a:r>
              <a:rPr lang="ru-RU" dirty="0" smtClean="0"/>
              <a:t>	Тургенев </a:t>
            </a:r>
            <a:r>
              <a:rPr lang="ru-RU" dirty="0"/>
              <a:t>узнал печальную новость в Париже и написал Анненкову</a:t>
            </a:r>
            <a:r>
              <a:rPr lang="ru-RU" dirty="0" smtClean="0"/>
              <a:t>: «</a:t>
            </a:r>
            <a:r>
              <a:rPr lang="ru-RU" dirty="0"/>
              <a:t>Она получила тот мученический венец, к которому стремилась ее душа</a:t>
            </a:r>
            <a:r>
              <a:rPr lang="ru-RU" dirty="0" smtClean="0"/>
              <a:t>, жадная </a:t>
            </a:r>
            <a:r>
              <a:rPr lang="ru-RU" dirty="0"/>
              <a:t>жертвы. Это было прекрасное, </a:t>
            </a:r>
            <a:r>
              <a:rPr lang="ru-RU" dirty="0" err="1"/>
              <a:t>неописанно</a:t>
            </a:r>
            <a:r>
              <a:rPr lang="ru-RU" dirty="0"/>
              <a:t> доброе существо. </a:t>
            </a:r>
            <a:r>
              <a:rPr lang="ru-RU" dirty="0" smtClean="0"/>
              <a:t>Ее жизнь </a:t>
            </a:r>
            <a:r>
              <a:rPr lang="ru-RU" dirty="0"/>
              <a:t>— одна из самых печальных, какие я знаю</a:t>
            </a:r>
            <a:r>
              <a:rPr lang="ru-RU" dirty="0" smtClean="0"/>
              <a:t>».</a:t>
            </a:r>
          </a:p>
          <a:p>
            <a:pPr algn="just"/>
            <a:r>
              <a:rPr lang="ru-RU" dirty="0" smtClean="0"/>
              <a:t>	Стихотворение </a:t>
            </a:r>
            <a:r>
              <a:rPr lang="ru-RU" dirty="0"/>
              <a:t>датируется августом-сентябрём 1878 г. и написано </a:t>
            </a:r>
            <a:r>
              <a:rPr lang="ru-RU" dirty="0" smtClean="0"/>
              <a:t>в Спасском </a:t>
            </a:r>
            <a:r>
              <a:rPr lang="ru-RU" dirty="0"/>
              <a:t>под впечатлением воспоминаний о посещении имения </a:t>
            </a:r>
            <a:r>
              <a:rPr lang="ru-RU" dirty="0" smtClean="0"/>
              <a:t>Тургенева </a:t>
            </a:r>
            <a:r>
              <a:rPr lang="ru-RU" dirty="0" err="1" smtClean="0"/>
              <a:t>Вревской</a:t>
            </a:r>
            <a:r>
              <a:rPr lang="ru-RU" dirty="0" smtClean="0"/>
              <a:t> </a:t>
            </a:r>
            <a:r>
              <a:rPr lang="ru-RU" dirty="0"/>
              <a:t>в 1874 г.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30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Создайте устное сообщение о подвиге баронессы Ю.П. </a:t>
            </a:r>
            <a:r>
              <a:rPr lang="ru-RU" sz="2400" dirty="0" err="1"/>
              <a:t>Вревской</a:t>
            </a:r>
            <a:r>
              <a:rPr lang="ru-RU" sz="2400" dirty="0"/>
              <a:t> и </a:t>
            </a:r>
            <a:r>
              <a:rPr lang="ru-RU" sz="2400" dirty="0" smtClean="0"/>
              <a:t>о стихотворении </a:t>
            </a:r>
            <a:r>
              <a:rPr lang="ru-RU" sz="2400" dirty="0"/>
              <a:t>в прозе И.С. Тургенева.</a:t>
            </a:r>
          </a:p>
          <a:p>
            <a:r>
              <a:rPr lang="ru-RU" sz="2400" b="1" dirty="0"/>
              <a:t>Не забудьте рассказать:</a:t>
            </a:r>
          </a:p>
          <a:p>
            <a:r>
              <a:rPr lang="ru-RU" sz="2400" dirty="0"/>
              <a:t> На какие смысловые части можно разделить стихотворение в прозе?</a:t>
            </a:r>
          </a:p>
          <a:p>
            <a:r>
              <a:rPr lang="ru-RU" sz="2400" dirty="0"/>
              <a:t> С какой целью автор использует сниженную лексику,</a:t>
            </a:r>
          </a:p>
          <a:p>
            <a:r>
              <a:rPr lang="ru-RU" sz="2400" dirty="0"/>
              <a:t>натуралистические подробности в начале стихотворения в прозе?</a:t>
            </a:r>
          </a:p>
          <a:p>
            <a:r>
              <a:rPr lang="ru-RU" sz="2400" dirty="0"/>
              <a:t> Как описана светская жизнь героини?</a:t>
            </a:r>
          </a:p>
          <a:p>
            <a:r>
              <a:rPr lang="ru-RU" sz="2400" dirty="0"/>
              <a:t> Какую лексику, художественные средства автор использует, описывая</a:t>
            </a:r>
          </a:p>
          <a:p>
            <a:r>
              <a:rPr lang="ru-RU" sz="2400" dirty="0"/>
              <a:t>внутренний мир героини?</a:t>
            </a:r>
          </a:p>
          <a:p>
            <a:r>
              <a:rPr lang="ru-RU" sz="2400" dirty="0"/>
              <a:t> Определите главную мысль произведения.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91308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9" t="28571" r="17896" b="36905"/>
          <a:stretch/>
        </p:blipFill>
        <p:spPr bwMode="auto">
          <a:xfrm>
            <a:off x="251520" y="188640"/>
            <a:ext cx="8668703" cy="577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211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8092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Примерный ответ:</a:t>
            </a:r>
          </a:p>
          <a:p>
            <a:pPr algn="just"/>
            <a:r>
              <a:rPr lang="ru-RU" sz="1600" dirty="0" smtClean="0"/>
              <a:t>	Миниатюра </a:t>
            </a:r>
            <a:r>
              <a:rPr lang="ru-RU" sz="1600" dirty="0"/>
              <a:t>имеет чёткую и логичную структуру. Во </a:t>
            </a:r>
            <a:r>
              <a:rPr lang="ru-RU" sz="1600" dirty="0" smtClean="0"/>
              <a:t>вступлении Тургенев </a:t>
            </a:r>
            <a:r>
              <a:rPr lang="ru-RU" sz="1600" dirty="0"/>
              <a:t>описывает весь ужас положения тяжело больной героини. </a:t>
            </a:r>
            <a:r>
              <a:rPr lang="ru-RU" sz="1600" dirty="0" smtClean="0"/>
              <a:t>Потом автор </a:t>
            </a:r>
            <a:r>
              <a:rPr lang="ru-RU" sz="1600" dirty="0"/>
              <a:t>рассказывает о её социальном положении и о том, от чего </a:t>
            </a:r>
            <a:r>
              <a:rPr lang="ru-RU" sz="1600" dirty="0" smtClean="0"/>
              <a:t>она отказалась</a:t>
            </a:r>
            <a:r>
              <a:rPr lang="ru-RU" sz="1600" dirty="0"/>
              <a:t>. Дальше описан внутренний мир героини, причины </a:t>
            </a:r>
            <a:r>
              <a:rPr lang="ru-RU" sz="1600" dirty="0" smtClean="0"/>
              <a:t>её благородного </a:t>
            </a:r>
            <a:r>
              <a:rPr lang="ru-RU" sz="1600" dirty="0"/>
              <a:t>и милосердного служения. Эта часть </a:t>
            </a:r>
            <a:r>
              <a:rPr lang="ru-RU" sz="1600" dirty="0" smtClean="0"/>
              <a:t>заканчивается рассуждением </a:t>
            </a:r>
            <a:r>
              <a:rPr lang="ru-RU" sz="1600" dirty="0"/>
              <a:t>о том, что личность героя – всегда тайна для окружающих</a:t>
            </a:r>
            <a:r>
              <a:rPr lang="ru-RU" sz="1600" dirty="0" smtClean="0"/>
              <a:t>. Заканчивается </a:t>
            </a:r>
            <a:r>
              <a:rPr lang="ru-RU" sz="1600" dirty="0"/>
              <a:t>миниатюра благодарностью лирического героя</a:t>
            </a:r>
            <a:r>
              <a:rPr lang="ru-RU" sz="1600" dirty="0" smtClean="0"/>
              <a:t>. </a:t>
            </a:r>
          </a:p>
          <a:p>
            <a:pPr algn="just"/>
            <a:r>
              <a:rPr lang="ru-RU" sz="1600" dirty="0"/>
              <a:t>	</a:t>
            </a:r>
            <a:r>
              <a:rPr lang="ru-RU" sz="1600" dirty="0" smtClean="0"/>
              <a:t>Стихотворение </a:t>
            </a:r>
            <a:r>
              <a:rPr lang="ru-RU" sz="1600" dirty="0"/>
              <a:t>начинается с натуралистического </a:t>
            </a:r>
            <a:r>
              <a:rPr lang="ru-RU" sz="1600" dirty="0" smtClean="0"/>
              <a:t>описания переоборудованного </a:t>
            </a:r>
            <a:r>
              <a:rPr lang="ru-RU" sz="1600" dirty="0"/>
              <a:t>в военный госпиталь сарая в болгарской деревне</a:t>
            </a:r>
            <a:r>
              <a:rPr lang="ru-RU" sz="1600" dirty="0" smtClean="0"/>
              <a:t>. Тургенев </a:t>
            </a:r>
            <a:r>
              <a:rPr lang="ru-RU" sz="1600" dirty="0"/>
              <a:t>использует сниженную лексику, чтобы читатель увидел грязь</a:t>
            </a:r>
            <a:r>
              <a:rPr lang="ru-RU" sz="1600" dirty="0" smtClean="0"/>
              <a:t>, почувствовал </a:t>
            </a:r>
            <a:r>
              <a:rPr lang="ru-RU" sz="1600" dirty="0"/>
              <a:t>вонь соломы, на которой лежат тяжело больные, испугался </a:t>
            </a:r>
            <a:r>
              <a:rPr lang="ru-RU" sz="1600" dirty="0" smtClean="0"/>
              <a:t>их заражённых </a:t>
            </a:r>
            <a:r>
              <a:rPr lang="ru-RU" sz="1600" dirty="0"/>
              <a:t>логовищ и ужаснулся тому, что капли воды приносят больной </a:t>
            </a:r>
            <a:r>
              <a:rPr lang="ru-RU" sz="1600" dirty="0" smtClean="0"/>
              <a:t>в черепке </a:t>
            </a:r>
            <a:r>
              <a:rPr lang="ru-RU" sz="1600" dirty="0"/>
              <a:t>разбитого горшка.</a:t>
            </a:r>
          </a:p>
          <a:p>
            <a:pPr algn="just"/>
            <a:r>
              <a:rPr lang="ru-RU" sz="1600" dirty="0" smtClean="0"/>
              <a:t>	Рассказывая </a:t>
            </a:r>
            <a:r>
              <a:rPr lang="ru-RU" sz="1600" dirty="0"/>
              <a:t>о жизни </a:t>
            </a:r>
            <a:r>
              <a:rPr lang="ru-RU" sz="1600" dirty="0" err="1"/>
              <a:t>Вревской</a:t>
            </a:r>
            <a:r>
              <a:rPr lang="ru-RU" sz="1600" dirty="0"/>
              <a:t>, Тургенев использует глаголы</a:t>
            </a:r>
            <a:r>
              <a:rPr lang="ru-RU" sz="1600" dirty="0" smtClean="0"/>
              <a:t>, свидетельствующие </a:t>
            </a:r>
            <a:r>
              <a:rPr lang="ru-RU" sz="1600" dirty="0"/>
              <a:t>о её успешности: свет знал, сановники осведомлялись</a:t>
            </a:r>
            <a:r>
              <a:rPr lang="ru-RU" sz="1600" dirty="0" smtClean="0"/>
              <a:t>, дамы </a:t>
            </a:r>
            <a:r>
              <a:rPr lang="ru-RU" sz="1600" dirty="0"/>
              <a:t>завидовали, мужчины волочились, 2-3 человека любили. </a:t>
            </a:r>
            <a:r>
              <a:rPr lang="ru-RU" sz="1600" dirty="0" smtClean="0"/>
              <a:t>Заканчивается эта </a:t>
            </a:r>
            <a:r>
              <a:rPr lang="ru-RU" sz="1600" dirty="0"/>
              <a:t>часть олицетворением: жизнь улыбалась ей.</a:t>
            </a:r>
          </a:p>
          <a:p>
            <a:pPr algn="just"/>
            <a:r>
              <a:rPr lang="ru-RU" sz="1600" dirty="0" smtClean="0"/>
              <a:t>	Внутренний </a:t>
            </a:r>
            <a:r>
              <a:rPr lang="ru-RU" sz="1600" dirty="0"/>
              <a:t>мир </a:t>
            </a:r>
            <a:r>
              <a:rPr lang="ru-RU" sz="1600" dirty="0" err="1"/>
              <a:t>Вревской</a:t>
            </a:r>
            <a:r>
              <a:rPr lang="ru-RU" sz="1600" dirty="0"/>
              <a:t> описан в высоком стиле, </a:t>
            </a:r>
            <a:r>
              <a:rPr lang="ru-RU" sz="1600" dirty="0" smtClean="0"/>
              <a:t>используются старославянизмы</a:t>
            </a:r>
            <a:r>
              <a:rPr lang="ru-RU" sz="1600" dirty="0"/>
              <a:t>: жажда жертвы, не ведала и не изведала другого счастья</a:t>
            </a:r>
            <a:r>
              <a:rPr lang="ru-RU" sz="1600" dirty="0" smtClean="0"/>
              <a:t>, </a:t>
            </a:r>
            <a:r>
              <a:rPr lang="ru-RU" sz="1600" dirty="0"/>
              <a:t>служение ближним, схоронила клады. В этой части много умолчаний</a:t>
            </a:r>
            <a:r>
              <a:rPr lang="ru-RU" sz="1600" dirty="0" smtClean="0"/>
              <a:t>, отмеченных </a:t>
            </a:r>
            <a:r>
              <a:rPr lang="ru-RU" sz="1600" dirty="0"/>
              <a:t>многоточиями. Жертва </a:t>
            </a:r>
            <a:r>
              <a:rPr lang="ru-RU" sz="1600" dirty="0" err="1"/>
              <a:t>Вревской</a:t>
            </a:r>
            <a:r>
              <a:rPr lang="ru-RU" sz="1600" dirty="0"/>
              <a:t> невыразима. </a:t>
            </a:r>
            <a:r>
              <a:rPr lang="ru-RU" sz="1600" dirty="0" smtClean="0"/>
              <a:t>Метафоры создают </a:t>
            </a:r>
            <a:r>
              <a:rPr lang="ru-RU" sz="1600" dirty="0"/>
              <a:t>соответствующий настрой: счастье прошло мимо, пылая </a:t>
            </a:r>
            <a:r>
              <a:rPr lang="ru-RU" sz="1600" dirty="0" smtClean="0"/>
              <a:t>огнём неугасимой </a:t>
            </a:r>
            <a:r>
              <a:rPr lang="ru-RU" sz="1600" dirty="0"/>
              <a:t>веры, заветные клады души, жертва принесена.</a:t>
            </a:r>
          </a:p>
          <a:p>
            <a:pPr algn="just"/>
            <a:r>
              <a:rPr lang="ru-RU" sz="1600" dirty="0" smtClean="0"/>
              <a:t>	Главная </a:t>
            </a:r>
            <a:r>
              <a:rPr lang="ru-RU" sz="1600" dirty="0"/>
              <a:t>мысль: настоящая жертва не требует благодарности и </a:t>
            </a:r>
            <a:r>
              <a:rPr lang="ru-RU" sz="1600" dirty="0" smtClean="0"/>
              <a:t>часто бывает </a:t>
            </a:r>
            <a:r>
              <a:rPr lang="ru-RU" sz="1600" dirty="0"/>
              <a:t>неоценённой, но это не умаляет подвига героя, жертву принесшего</a:t>
            </a:r>
            <a:r>
              <a:rPr lang="ru-RU" sz="1600" dirty="0" smtClean="0"/>
              <a:t>. Лирический </a:t>
            </a:r>
            <a:r>
              <a:rPr lang="ru-RU" sz="1600" dirty="0"/>
              <a:t>герой призывает к благодарности.</a:t>
            </a:r>
          </a:p>
        </p:txBody>
      </p:sp>
    </p:spTree>
    <p:extLst>
      <p:ext uri="{BB962C8B-B14F-4D97-AF65-F5344CB8AC3E}">
        <p14:creationId xmlns:p14="http://schemas.microsoft.com/office/powerpoint/2010/main" val="2882460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10 класс (углубленный  уровень)  </a:t>
            </a:r>
            <a:endParaRPr lang="ru-RU" b="1" dirty="0"/>
          </a:p>
          <a:p>
            <a:pPr algn="just"/>
            <a:r>
              <a:rPr lang="ru-RU" i="1" dirty="0"/>
              <a:t>Прочитайте выразительно вслух отрывок из статьи </a:t>
            </a:r>
            <a:r>
              <a:rPr lang="ru-RU" i="1" dirty="0" err="1" smtClean="0"/>
              <a:t>К.И.Чуковского</a:t>
            </a:r>
            <a:r>
              <a:rPr lang="ru-RU" i="1" dirty="0" smtClean="0"/>
              <a:t> «</a:t>
            </a:r>
            <a:r>
              <a:rPr lang="ru-RU" i="1" dirty="0"/>
              <a:t>Александр Блок как человек и поэт». Какая часть речи играет </a:t>
            </a:r>
            <a:r>
              <a:rPr lang="ru-RU" i="1" dirty="0" smtClean="0"/>
              <a:t>ключевую роль </a:t>
            </a:r>
            <a:r>
              <a:rPr lang="ru-RU" i="1" dirty="0"/>
              <a:t>в понимании этого текста? Устно аргументируйте свой ответ.</a:t>
            </a:r>
          </a:p>
          <a:p>
            <a:pPr algn="just"/>
            <a:r>
              <a:rPr lang="ru-RU" dirty="0" smtClean="0"/>
              <a:t>	Блок </a:t>
            </a:r>
            <a:r>
              <a:rPr lang="ru-RU" dirty="0"/>
              <a:t>всегда был поэтом ветра и любил его больше солнца, но теперь </a:t>
            </a:r>
            <a:r>
              <a:rPr lang="ru-RU" dirty="0" smtClean="0"/>
              <a:t>в этом </a:t>
            </a:r>
            <a:r>
              <a:rPr lang="ru-RU" dirty="0"/>
              <a:t>гибельном ветре воплотилась для него Россия…</a:t>
            </a:r>
          </a:p>
          <a:p>
            <a:pPr algn="just"/>
            <a:r>
              <a:rPr lang="ru-RU" dirty="0" smtClean="0"/>
              <a:t>	Россия </a:t>
            </a:r>
            <a:r>
              <a:rPr lang="ru-RU" dirty="0"/>
              <a:t>для него раньше всего – даль, простор, «путь». Заговорив о России</a:t>
            </a:r>
            <a:r>
              <a:rPr lang="ru-RU" dirty="0" smtClean="0"/>
              <a:t>, он </a:t>
            </a:r>
            <a:r>
              <a:rPr lang="ru-RU" dirty="0"/>
              <a:t>чувствует себя путником, затерявшимся в погибельных, но </a:t>
            </a:r>
            <a:r>
              <a:rPr lang="ru-RU" dirty="0" smtClean="0"/>
              <a:t>любимых пространствах</a:t>
            </a:r>
            <a:r>
              <a:rPr lang="ru-RU" dirty="0"/>
              <a:t>, и говорит, что даже в последнюю минуту, на смертном </a:t>
            </a:r>
            <a:r>
              <a:rPr lang="ru-RU" dirty="0" smtClean="0"/>
              <a:t>одре он </a:t>
            </a:r>
            <a:r>
              <a:rPr lang="ru-RU" dirty="0"/>
              <a:t>вспомнит Россию как самое милое в жизни:</a:t>
            </a:r>
          </a:p>
          <a:p>
            <a:pPr algn="just"/>
            <a:r>
              <a:rPr lang="ru-RU" dirty="0"/>
              <a:t>Нет… еще леса, поляны,</a:t>
            </a:r>
          </a:p>
          <a:p>
            <a:pPr algn="just"/>
            <a:r>
              <a:rPr lang="ru-RU" dirty="0"/>
              <a:t>И проселки, и шоссе,</a:t>
            </a:r>
          </a:p>
          <a:p>
            <a:pPr algn="just"/>
            <a:r>
              <a:rPr lang="ru-RU" dirty="0"/>
              <a:t>Наша русская дорога,</a:t>
            </a:r>
          </a:p>
          <a:p>
            <a:pPr algn="just"/>
            <a:r>
              <a:rPr lang="ru-RU" dirty="0"/>
              <a:t>Наши русские туманы,</a:t>
            </a:r>
          </a:p>
          <a:p>
            <a:pPr algn="just"/>
            <a:r>
              <a:rPr lang="ru-RU" dirty="0"/>
              <a:t>Наши шелесты в овсе.</a:t>
            </a:r>
          </a:p>
          <a:p>
            <a:pPr algn="just"/>
            <a:r>
              <a:rPr lang="ru-RU" dirty="0" smtClean="0"/>
              <a:t>	Изумительно </a:t>
            </a:r>
            <a:r>
              <a:rPr lang="ru-RU" dirty="0"/>
              <a:t>здесь это слово </a:t>
            </a:r>
            <a:r>
              <a:rPr lang="ru-RU" i="1" dirty="0"/>
              <a:t>наши: наша </a:t>
            </a:r>
            <a:r>
              <a:rPr lang="ru-RU" dirty="0"/>
              <a:t>дорога, </a:t>
            </a:r>
            <a:r>
              <a:rPr lang="ru-RU" i="1" dirty="0"/>
              <a:t>наши </a:t>
            </a:r>
            <a:r>
              <a:rPr lang="ru-RU" dirty="0"/>
              <a:t>туманы и </a:t>
            </a:r>
            <a:r>
              <a:rPr lang="ru-RU" dirty="0" smtClean="0"/>
              <a:t>даже </a:t>
            </a:r>
            <a:r>
              <a:rPr lang="ru-RU" i="1" dirty="0" smtClean="0"/>
              <a:t>наши </a:t>
            </a:r>
            <a:r>
              <a:rPr lang="ru-RU" dirty="0"/>
              <a:t>шелесты. Трудно далось Блоку это слово. Прежде ничего во всем </a:t>
            </a:r>
            <a:r>
              <a:rPr lang="ru-RU" dirty="0" smtClean="0"/>
              <a:t>мире не </a:t>
            </a:r>
            <a:r>
              <a:rPr lang="ru-RU" dirty="0"/>
              <a:t>называл он нашим. Все в мире было для него чужое, </a:t>
            </a:r>
            <a:r>
              <a:rPr lang="ru-RU" i="1" dirty="0"/>
              <a:t>ваше.</a:t>
            </a:r>
          </a:p>
          <a:p>
            <a:pPr algn="just"/>
            <a:r>
              <a:rPr lang="ru-RU" dirty="0"/>
              <a:t>- В дни </a:t>
            </a:r>
            <a:r>
              <a:rPr lang="ru-RU" i="1" dirty="0"/>
              <a:t>ваших </a:t>
            </a:r>
            <a:r>
              <a:rPr lang="ru-RU" dirty="0"/>
              <a:t>свадеб, торжеств, похорон.</a:t>
            </a:r>
          </a:p>
          <a:p>
            <a:pPr algn="just"/>
            <a:r>
              <a:rPr lang="ru-RU" dirty="0" smtClean="0"/>
              <a:t>	До </a:t>
            </a:r>
            <a:r>
              <a:rPr lang="ru-RU" dirty="0"/>
              <a:t>сих пор самым близким было для него самое дальнее, теперь </a:t>
            </a:r>
            <a:r>
              <a:rPr lang="ru-RU" dirty="0" smtClean="0"/>
              <a:t>же наконец </a:t>
            </a:r>
            <a:r>
              <a:rPr lang="ru-RU" dirty="0"/>
              <a:t>он нашел наше, свое:</a:t>
            </a:r>
          </a:p>
          <a:p>
            <a:pPr algn="just"/>
            <a:r>
              <a:rPr lang="ru-RU" dirty="0"/>
              <a:t>- Да, и такой </a:t>
            </a:r>
            <a:r>
              <a:rPr lang="ru-RU" i="1" dirty="0"/>
              <a:t>моя </a:t>
            </a:r>
            <a:r>
              <a:rPr lang="ru-RU" dirty="0"/>
              <a:t>Россия…</a:t>
            </a:r>
          </a:p>
          <a:p>
            <a:pPr algn="just"/>
            <a:r>
              <a:rPr lang="ru-RU" dirty="0"/>
              <a:t>- Русь </a:t>
            </a:r>
            <a:r>
              <a:rPr lang="ru-RU" i="1" dirty="0"/>
              <a:t>моя, </a:t>
            </a:r>
            <a:r>
              <a:rPr lang="ru-RU" dirty="0"/>
              <a:t>жизнь моя, вместе ль нам маяться?</a:t>
            </a:r>
          </a:p>
        </p:txBody>
      </p:sp>
    </p:spTree>
    <p:extLst>
      <p:ext uri="{BB962C8B-B14F-4D97-AF65-F5344CB8AC3E}">
        <p14:creationId xmlns:p14="http://schemas.microsoft.com/office/powerpoint/2010/main" val="634253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11 класс. Устно </a:t>
            </a:r>
            <a:r>
              <a:rPr lang="ru-RU" b="1" dirty="0"/>
              <a:t>обозначьте собственную позицию. Согласитесь с Львом Владимировичем Щербой, утверждавшим, что «грамматика – это и есть язык», или возразите этому выдающемуся лингвисту. </a:t>
            </a:r>
          </a:p>
          <a:p>
            <a:pPr algn="just"/>
            <a:r>
              <a:rPr lang="ru-RU" b="1" dirty="0"/>
              <a:t>Приведите 1 пример-аргумент в подтверждение своей позиции. У Вас есть 20 минут на подготовку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t="12881" r="19355" b="7456"/>
          <a:stretch/>
        </p:blipFill>
        <p:spPr bwMode="auto">
          <a:xfrm>
            <a:off x="1741093" y="2029844"/>
            <a:ext cx="6264696" cy="463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271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089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Примерный ответ: </a:t>
            </a:r>
            <a:endParaRPr lang="ru-RU" sz="2000" dirty="0"/>
          </a:p>
          <a:p>
            <a:pPr algn="just"/>
            <a:r>
              <a:rPr lang="ru-RU" sz="2000" dirty="0"/>
              <a:t>Мысль Л.В. Щербы о том, что «грамматика – это и есть язык», справедлива. Выдающийся лингвист убедительно доказал это, придумав фразу, состоящую из непонятных слов. Бессмысленное </a:t>
            </a:r>
            <a:r>
              <a:rPr lang="ru-RU" sz="2000" dirty="0" smtClean="0"/>
              <a:t>предложение</a:t>
            </a:r>
          </a:p>
          <a:p>
            <a:pPr algn="just"/>
            <a:r>
              <a:rPr lang="ru-RU" sz="2000" b="1" dirty="0"/>
              <a:t>« </a:t>
            </a:r>
            <a:r>
              <a:rPr lang="ru-RU" sz="2000" b="1" dirty="0" err="1" smtClean="0"/>
              <a:t>Глокая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куздра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штеко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будланула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бокра</a:t>
            </a:r>
            <a:r>
              <a:rPr lang="ru-RU" sz="2000" b="1" dirty="0" smtClean="0"/>
              <a:t> </a:t>
            </a:r>
            <a:r>
              <a:rPr lang="ru-RU" sz="2000" b="1" dirty="0"/>
              <a:t>и </a:t>
            </a:r>
            <a:r>
              <a:rPr lang="ru-RU" sz="2000" b="1" dirty="0" err="1" smtClean="0"/>
              <a:t>курдячит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бокрёнка</a:t>
            </a:r>
            <a:r>
              <a:rPr lang="ru-RU" sz="2000" dirty="0" smtClean="0"/>
              <a:t>» всё </a:t>
            </a:r>
            <a:r>
              <a:rPr lang="ru-RU" sz="2000" dirty="0"/>
              <a:t>же имеет смысл, который порождается самими морфологическими и грамматическими языковыми конструкциями. Благодаря суффиксам, окончаниям, приставкам мы понимаем, что «нечто женского рода в один приём совершило что-то над каким-то существом мужского рода, а потом начало что-то такое вытворять длительное, постепенное с его детёнышем”. Это суффиксы, приставки и окончания делают язык языком. «По ним мы судим о родстве между языками. Потому что они-то и есть грамматика, а грамматика — это и есть язык». Попробуем подтвердить это сами, составив аналогичную фразу. </a:t>
            </a:r>
            <a:r>
              <a:rPr lang="ru-RU" sz="2000" i="1" dirty="0" err="1"/>
              <a:t>Балкотая</a:t>
            </a:r>
            <a:r>
              <a:rPr lang="ru-RU" sz="2000" i="1" dirty="0"/>
              <a:t> </a:t>
            </a:r>
            <a:r>
              <a:rPr lang="ru-RU" sz="2000" i="1" dirty="0" err="1"/>
              <a:t>макотра</a:t>
            </a:r>
            <a:r>
              <a:rPr lang="ru-RU" sz="2000" i="1" dirty="0"/>
              <a:t> </a:t>
            </a:r>
            <a:r>
              <a:rPr lang="ru-RU" sz="2000" i="1" dirty="0" err="1"/>
              <a:t>трашко</a:t>
            </a:r>
            <a:r>
              <a:rPr lang="ru-RU" sz="2000" i="1" dirty="0"/>
              <a:t> </a:t>
            </a:r>
            <a:r>
              <a:rPr lang="ru-RU" sz="2000" i="1" dirty="0" err="1"/>
              <a:t>перканула</a:t>
            </a:r>
            <a:r>
              <a:rPr lang="ru-RU" sz="2000" i="1" dirty="0"/>
              <a:t> </a:t>
            </a:r>
            <a:r>
              <a:rPr lang="ru-RU" sz="2000" i="1" dirty="0" err="1"/>
              <a:t>веброна</a:t>
            </a:r>
            <a:r>
              <a:rPr lang="ru-RU" sz="2000" i="1" dirty="0"/>
              <a:t> и </a:t>
            </a:r>
            <a:r>
              <a:rPr lang="ru-RU" sz="2000" i="1" dirty="0" err="1"/>
              <a:t>чиренько</a:t>
            </a:r>
            <a:r>
              <a:rPr lang="ru-RU" sz="2000" i="1" dirty="0"/>
              <a:t> </a:t>
            </a:r>
            <a:r>
              <a:rPr lang="ru-RU" sz="2000" i="1" dirty="0" err="1"/>
              <a:t>колнячит</a:t>
            </a:r>
            <a:r>
              <a:rPr lang="ru-RU" sz="2000" i="1" dirty="0"/>
              <a:t> </a:t>
            </a:r>
            <a:r>
              <a:rPr lang="ru-RU" sz="2000" i="1" dirty="0" err="1"/>
              <a:t>вебрёнка</a:t>
            </a:r>
            <a:r>
              <a:rPr lang="ru-RU" sz="2000" i="1" dirty="0"/>
              <a:t>. </a:t>
            </a:r>
            <a:r>
              <a:rPr lang="ru-RU" sz="2000" dirty="0"/>
              <a:t>Понять её смысл сможет, наверное, каждый говорящий на русском языке.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28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8640960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spcAft>
                <a:spcPts val="1000"/>
              </a:spcAft>
            </a:pPr>
            <a:r>
              <a:rPr lang="ru-RU" altLang="ru-RU" sz="2400" i="1" dirty="0">
                <a:solidFill>
                  <a:srgbClr val="222222"/>
                </a:solidFill>
                <a:latin typeface="Arial" pitchFamily="34" charset="0"/>
                <a:cs typeface="Times New Roman" pitchFamily="18" charset="0"/>
              </a:rPr>
              <a:t>Чтобы   использование   текста   на уроках   было   максимально эффективным, он должен соответствовать определенным </a:t>
            </a:r>
            <a:r>
              <a:rPr lang="ru-RU" altLang="ru-RU" sz="2400" i="1" dirty="0" smtClean="0">
                <a:solidFill>
                  <a:srgbClr val="222222"/>
                </a:solidFill>
                <a:latin typeface="Arial" pitchFamily="34" charset="0"/>
                <a:cs typeface="Times New Roman" pitchFamily="18" charset="0"/>
              </a:rPr>
              <a:t>требованиям:  </a:t>
            </a:r>
          </a:p>
          <a:p>
            <a:pPr indent="449263" algn="just">
              <a:spcAft>
                <a:spcPts val="1000"/>
              </a:spcAft>
            </a:pPr>
            <a:r>
              <a:rPr lang="ru-RU" altLang="ru-RU" sz="2400" dirty="0" smtClean="0">
                <a:solidFill>
                  <a:srgbClr val="222222"/>
                </a:solidFill>
                <a:latin typeface="Arial" pitchFamily="34" charset="0"/>
                <a:cs typeface="Times New Roman" pitchFamily="18" charset="0"/>
              </a:rPr>
              <a:t>1) </a:t>
            </a:r>
            <a:r>
              <a:rPr lang="ru-RU" altLang="ru-RU" sz="2400" dirty="0">
                <a:solidFill>
                  <a:srgbClr val="222222"/>
                </a:solidFill>
                <a:latin typeface="Arial" pitchFamily="34" charset="0"/>
                <a:cs typeface="Times New Roman" pitchFamily="18" charset="0"/>
              </a:rPr>
              <a:t>текст должен быть интересным;</a:t>
            </a:r>
            <a:endParaRPr lang="ru-RU" altLang="ru-RU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449263" algn="just">
              <a:spcAft>
                <a:spcPts val="1000"/>
              </a:spcAft>
            </a:pPr>
            <a:r>
              <a:rPr lang="ru-RU" altLang="ru-RU" sz="2400" dirty="0">
                <a:solidFill>
                  <a:srgbClr val="222222"/>
                </a:solidFill>
                <a:latin typeface="Arial" pitchFamily="34" charset="0"/>
                <a:cs typeface="Times New Roman" pitchFamily="18" charset="0"/>
              </a:rPr>
              <a:t>2) текст должен соответствовать  возрастным особенностям школьника;</a:t>
            </a:r>
            <a:endParaRPr lang="ru-RU" altLang="ru-RU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449263" algn="just">
              <a:spcAft>
                <a:spcPts val="1000"/>
              </a:spcAft>
            </a:pPr>
            <a:r>
              <a:rPr lang="ru-RU" altLang="ru-RU" sz="2400" dirty="0">
                <a:solidFill>
                  <a:srgbClr val="222222"/>
                </a:solidFill>
                <a:latin typeface="Arial" pitchFamily="34" charset="0"/>
                <a:cs typeface="Times New Roman" pitchFamily="18" charset="0"/>
              </a:rPr>
              <a:t>3) текст должен способствовать духовному развитию ученика;</a:t>
            </a:r>
            <a:endParaRPr lang="ru-RU" altLang="ru-RU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449263" algn="just">
              <a:spcAft>
                <a:spcPts val="1000"/>
              </a:spcAft>
            </a:pPr>
            <a:r>
              <a:rPr lang="ru-RU" altLang="ru-RU" sz="2400" dirty="0">
                <a:solidFill>
                  <a:srgbClr val="222222"/>
                </a:solidFill>
                <a:latin typeface="Arial" pitchFamily="34" charset="0"/>
                <a:cs typeface="Times New Roman" pitchFamily="18" charset="0"/>
              </a:rPr>
              <a:t>4) текст должен быть актуальным для решения учебной задачи.</a:t>
            </a:r>
            <a:endParaRPr lang="ru-RU" altLang="ru-RU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1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Всероссийские проверочные работы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5-7 класс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96154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11094" r="17957" b="2669"/>
          <a:stretch/>
        </p:blipFill>
        <p:spPr bwMode="auto">
          <a:xfrm>
            <a:off x="395536" y="332656"/>
            <a:ext cx="8519885" cy="59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22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12559" r="17117" b="4133"/>
          <a:stretch/>
        </p:blipFill>
        <p:spPr bwMode="auto">
          <a:xfrm>
            <a:off x="251519" y="476672"/>
            <a:ext cx="873865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48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t="15004" r="10204" b="4200"/>
          <a:stretch/>
        </p:blipFill>
        <p:spPr bwMode="auto">
          <a:xfrm>
            <a:off x="0" y="812660"/>
            <a:ext cx="904778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3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КОНТРОЛЬНЫЕ ИЗМЕРИТЕЛЬНЫЕ МАТЕРИАЛЫ</a:t>
            </a:r>
            <a:br>
              <a:rPr lang="ru-RU" b="1" dirty="0"/>
            </a:br>
            <a:r>
              <a:rPr lang="ru-RU" b="1" dirty="0"/>
              <a:t>ПО ПРЕДМЕТУ «РУССКИЙ ЯЗЫК»</a:t>
            </a:r>
            <a:br>
              <a:rPr lang="ru-RU" b="1" dirty="0"/>
            </a:br>
            <a:r>
              <a:rPr lang="ru-RU" b="1" dirty="0"/>
              <a:t>ДЛЯ ПРОВЕДЕНИЯ ПРОЦЕДУР КОНТРОЛЯ И ОЦЕНКИ КАЧЕСТВА</a:t>
            </a:r>
            <a:br>
              <a:rPr lang="ru-RU" b="1" dirty="0"/>
            </a:br>
            <a:r>
              <a:rPr lang="ru-RU" b="1" dirty="0"/>
              <a:t>ОБРАЗОВАНИЯ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254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1816</Words>
  <Application>Microsoft Office PowerPoint</Application>
  <PresentationFormat>Экран (4:3)</PresentationFormat>
  <Paragraphs>191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ТЕКСТОЦЕНТРИЧЕСКИЙ ПОДХОД НА УРОКАХ РУССКОГО ЯЗЫКА</vt:lpstr>
      <vt:lpstr>Презентация PowerPoint</vt:lpstr>
      <vt:lpstr>Презентация PowerPoint</vt:lpstr>
      <vt:lpstr>Презентация PowerPoint</vt:lpstr>
      <vt:lpstr>Всероссийские проверочные работы</vt:lpstr>
      <vt:lpstr>Презентация PowerPoint</vt:lpstr>
      <vt:lpstr>Презентация PowerPoint</vt:lpstr>
      <vt:lpstr>Презентация PowerPoint</vt:lpstr>
      <vt:lpstr>КОНТРОЛЬНЫЕ ИЗМЕРИТЕЛЬНЫЕ МАТЕРИАЛЫ ПО ПРЕДМЕТУ «РУССКИЙ ЯЗЫК» ДЛЯ ПРОВЕДЕНИЯ ПРОЦЕДУР КОНТРОЛЯ И ОЦЕНКИ КАЧЕСТВА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Гимназия</cp:lastModifiedBy>
  <cp:revision>12</cp:revision>
  <dcterms:created xsi:type="dcterms:W3CDTF">2019-10-11T01:33:22Z</dcterms:created>
  <dcterms:modified xsi:type="dcterms:W3CDTF">2022-10-31T04:42:44Z</dcterms:modified>
</cp:coreProperties>
</file>