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76" r:id="rId4"/>
    <p:sldId id="264" r:id="rId5"/>
    <p:sldId id="265" r:id="rId6"/>
    <p:sldId id="267" r:id="rId7"/>
    <p:sldId id="257" r:id="rId8"/>
    <p:sldId id="271" r:id="rId9"/>
    <p:sldId id="285" r:id="rId10"/>
    <p:sldId id="277" r:id="rId11"/>
    <p:sldId id="278" r:id="rId12"/>
    <p:sldId id="280" r:id="rId13"/>
    <p:sldId id="281" r:id="rId14"/>
    <p:sldId id="274" r:id="rId15"/>
    <p:sldId id="28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475F-1641-4CEC-9A8C-6078F9E1C5F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99452-B297-439F-81C3-290B7A50D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9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52-B297-439F-81C3-290B7A50D46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16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52-B297-439F-81C3-290B7A50D4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52-B297-439F-81C3-290B7A50D46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52-B297-439F-81C3-290B7A50D46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05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9672" y="3429000"/>
            <a:ext cx="7219528" cy="2438400"/>
          </a:xfrm>
        </p:spPr>
        <p:txBody>
          <a:bodyPr/>
          <a:lstStyle/>
          <a:p>
            <a:r>
              <a:rPr lang="ru-RU" dirty="0" smtClean="0"/>
              <a:t>Сдаем егэ: советы психолога родителям выпускников.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4525"/>
            <a:ext cx="5097463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104" y="188640"/>
            <a:ext cx="3200400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61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стеничный (framed with ArtEdges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26011">
            <a:off x="120834" y="1143926"/>
            <a:ext cx="2685850" cy="3999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685800" y="1524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Особенности психологической подготовки </a:t>
            </a:r>
          </a:p>
          <a:p>
            <a:pPr algn="ctr"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 ЕГЭ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АСТЕНИЧНЫХ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"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учащихся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624304" y="1061078"/>
            <a:ext cx="64008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AutoNum type="arabicPeriod"/>
            </a:pPr>
            <a:r>
              <a:rPr lang="ru-RU" sz="2000" dirty="0" smtClean="0">
                <a:solidFill>
                  <a:schemeClr val="hlink"/>
                </a:solidFill>
              </a:rPr>
              <a:t>Пейте </a:t>
            </a:r>
            <a:r>
              <a:rPr lang="ru-RU" sz="2000" dirty="0">
                <a:solidFill>
                  <a:schemeClr val="hlink"/>
                </a:solidFill>
              </a:rPr>
              <a:t>воду</a:t>
            </a:r>
          </a:p>
          <a:p>
            <a:pPr algn="just" eaLnBrk="1" hangingPunct="1"/>
            <a:r>
              <a:rPr lang="ru-RU" sz="2000" dirty="0"/>
              <a:t>Употребление достаточного количества воды в плане взаимодействия между мозгом и телом служит средством их сообщения, повышающим энергетический уровень и </a:t>
            </a:r>
            <a:r>
              <a:rPr lang="ru-RU" sz="2000" dirty="0" smtClean="0"/>
              <a:t>улучшающим </a:t>
            </a:r>
            <a:r>
              <a:rPr lang="ru-RU" sz="2000" dirty="0"/>
              <a:t>мыслительные способности.</a:t>
            </a:r>
          </a:p>
          <a:p>
            <a:pPr algn="just" eaLnBrk="1" hangingPunct="1">
              <a:spcBef>
                <a:spcPts val="600"/>
              </a:spcBef>
              <a:buFontTx/>
              <a:buAutoNum type="arabicPeriod" startAt="2"/>
            </a:pPr>
            <a:r>
              <a:rPr lang="ru-RU" sz="2000" dirty="0">
                <a:solidFill>
                  <a:schemeClr val="hlink"/>
                </a:solidFill>
              </a:rPr>
              <a:t>Энергетическое подключение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sz="2000" dirty="0"/>
              <a:t> массируйте точки под </a:t>
            </a:r>
            <a:r>
              <a:rPr lang="ru-RU" sz="2000" dirty="0" smtClean="0"/>
              <a:t>ключицами,</a:t>
            </a:r>
            <a:endParaRPr lang="ru-RU" sz="2000" dirty="0"/>
          </a:p>
          <a:p>
            <a:pPr algn="just" eaLnBrk="1" hangingPunct="1">
              <a:buFont typeface="Arial" charset="0"/>
              <a:buChar char="•"/>
            </a:pPr>
            <a:r>
              <a:rPr lang="ru-RU" sz="2000" dirty="0"/>
              <a:t> массируйте точки над верхней и нижней губой.</a:t>
            </a:r>
          </a:p>
          <a:p>
            <a:pPr algn="just" eaLnBrk="1" hangingPunct="1">
              <a:spcBef>
                <a:spcPts val="600"/>
              </a:spcBef>
              <a:buFontTx/>
              <a:buAutoNum type="arabicPeriod" startAt="3"/>
            </a:pPr>
            <a:r>
              <a:rPr lang="ru-RU" sz="2000" dirty="0">
                <a:solidFill>
                  <a:schemeClr val="hlink"/>
                </a:solidFill>
              </a:rPr>
              <a:t>Ходьба на месте</a:t>
            </a:r>
          </a:p>
          <a:p>
            <a:pPr algn="just" eaLnBrk="1" hangingPunct="1"/>
            <a:r>
              <a:rPr lang="ru-RU" sz="2000" dirty="0"/>
              <a:t>Это упражнение заставляет мозг переключаться в интегрированный режим работы. Выполняйте </a:t>
            </a:r>
            <a:r>
              <a:rPr lang="ru-RU" sz="2000" dirty="0" smtClean="0"/>
              <a:t>его, </a:t>
            </a:r>
            <a:r>
              <a:rPr lang="ru-RU" sz="2000" dirty="0"/>
              <a:t>когда вам становится трудно думать и действовать одновременно</a:t>
            </a:r>
            <a:r>
              <a:rPr lang="ru-RU" sz="2000" dirty="0" smtClean="0"/>
              <a:t>.</a:t>
            </a:r>
          </a:p>
          <a:p>
            <a:pPr algn="just" eaLnBrk="1" hangingPunct="1"/>
            <a:endParaRPr lang="ru-RU" sz="2000" dirty="0"/>
          </a:p>
          <a:p>
            <a:pPr algn="just" eaLnBrk="1" hangingPunct="1"/>
            <a:endParaRPr lang="ru-RU" sz="2000" dirty="0" smtClean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 smtClean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85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иперактивный (framed with ArtEdges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96016">
            <a:off x="214282" y="1214423"/>
            <a:ext cx="2971497" cy="4255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642938" y="-36513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Особенности психологической подготовки</a:t>
            </a:r>
          </a:p>
          <a:p>
            <a:pPr algn="ctr"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 ЕГЭ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"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ГИПЕРАКТИВНЫХ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учащихся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895600" y="838200"/>
            <a:ext cx="601980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Упражнения</a:t>
            </a:r>
            <a:r>
              <a:rPr lang="ru-RU" dirty="0"/>
              <a:t>: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accent3"/>
                </a:solidFill>
              </a:rPr>
              <a:t>1. </a:t>
            </a:r>
            <a:r>
              <a:rPr lang="ru-RU" sz="2000" dirty="0">
                <a:solidFill>
                  <a:schemeClr val="hlink"/>
                </a:solidFill>
              </a:rPr>
              <a:t>Ходьба на месте</a:t>
            </a:r>
          </a:p>
          <a:p>
            <a:pPr algn="just" eaLnBrk="1" hangingPunct="1"/>
            <a:r>
              <a:rPr lang="ru-RU" sz="2000" dirty="0"/>
              <a:t>Это упражнение заставляет мозг переключаться в интегрированный режим работы. Выполняйте </a:t>
            </a:r>
            <a:r>
              <a:rPr lang="ru-RU" sz="2000" dirty="0" smtClean="0"/>
              <a:t>его, </a:t>
            </a:r>
            <a:r>
              <a:rPr lang="ru-RU" sz="2000" dirty="0"/>
              <a:t>когда вам становится трудно думать и действовать одновременно.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accent3"/>
                </a:solidFill>
              </a:rPr>
              <a:t>2. </a:t>
            </a:r>
            <a:r>
              <a:rPr lang="ru-RU" sz="2000" dirty="0">
                <a:solidFill>
                  <a:schemeClr val="hlink"/>
                </a:solidFill>
              </a:rPr>
              <a:t>Точки походки</a:t>
            </a:r>
          </a:p>
          <a:p>
            <a:pPr algn="just" eaLnBrk="1" hangingPunct="1"/>
            <a:r>
              <a:rPr lang="ru-RU" sz="2000" dirty="0"/>
              <a:t>Стимулирование так называемых точек походки </a:t>
            </a:r>
            <a:br>
              <a:rPr lang="ru-RU" sz="2000" dirty="0"/>
            </a:br>
            <a:r>
              <a:rPr lang="ru-RU" sz="2000" dirty="0"/>
              <a:t>(на верхней стороне стопы между плюсневыми костями) способствует улучшению координации движений и восстановлению баланса во всем теле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accent3"/>
                </a:solidFill>
              </a:rPr>
              <a:t>3.   </a:t>
            </a:r>
            <a:r>
              <a:rPr lang="ru-RU" sz="2000" dirty="0">
                <a:solidFill>
                  <a:schemeClr val="hlink"/>
                </a:solidFill>
              </a:rPr>
              <a:t>Зевание</a:t>
            </a:r>
          </a:p>
          <a:p>
            <a:pPr algn="just" eaLnBrk="1" hangingPunct="1"/>
            <a:r>
              <a:rPr lang="ru-RU" sz="2000" dirty="0"/>
              <a:t>Зевота способствует </a:t>
            </a:r>
            <a:r>
              <a:rPr lang="ru-RU" sz="2000" dirty="0" err="1" smtClean="0"/>
              <a:t>детоксикации</a:t>
            </a:r>
            <a:r>
              <a:rPr lang="ru-RU" sz="2000" dirty="0" smtClean="0"/>
              <a:t> </a:t>
            </a:r>
            <a:r>
              <a:rPr lang="ru-RU" sz="2000" dirty="0"/>
              <a:t>организма стимулирует работу </a:t>
            </a:r>
            <a:r>
              <a:rPr lang="ru-RU" sz="2000" dirty="0" smtClean="0"/>
              <a:t>слёзных потоков, </a:t>
            </a:r>
            <a:r>
              <a:rPr lang="ru-RU" sz="2000" dirty="0"/>
              <a:t>расслабляет все тело от макушки до пяток.</a:t>
            </a:r>
          </a:p>
          <a:p>
            <a:pPr algn="just" eaLnBrk="1" hangingPunct="1"/>
            <a:endParaRPr lang="ru-RU" sz="2000" dirty="0"/>
          </a:p>
          <a:p>
            <a:pPr algn="just" eaLnBrk="1" hangingPunct="1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551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уверенный (framed with ArtEdges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14527">
            <a:off x="190956" y="1171232"/>
            <a:ext cx="2151622" cy="3676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642938" y="15874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Особенности психологической подготовки</a:t>
            </a:r>
          </a:p>
          <a:p>
            <a:pPr algn="ctr"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 ЕГЭ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НЕУВЕРЕННЫХ и ТРЕВОЖНЫХ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"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учащихся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133600" y="838200"/>
            <a:ext cx="7010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hlink"/>
                </a:solidFill>
              </a:rPr>
              <a:t>Крюк Кука- </a:t>
            </a:r>
            <a:r>
              <a:rPr lang="ru-RU" sz="2000" dirty="0"/>
              <a:t> Сядьте, положив левую ногу на правую. Колено левой ноги насколько возможно отведите в сторону. Ладонью правой руки обхватите щиколотку левой ноги. Левую руку положите на правую так, чтобы ладонью левой руки обхватить стопу левой ноги. Язык прижмите к верхнему </a:t>
            </a:r>
            <a:r>
              <a:rPr lang="ru-RU" sz="2000" dirty="0" smtClean="0"/>
              <a:t>нёбу</a:t>
            </a:r>
            <a:r>
              <a:rPr lang="ru-RU" sz="2000" dirty="0"/>
              <a:t>. Находитесь в такой позе 1-2 минуты до появления </a:t>
            </a:r>
            <a:r>
              <a:rPr lang="ru-RU" sz="2000" dirty="0" smtClean="0"/>
              <a:t>зевоты.</a:t>
            </a:r>
            <a:endParaRPr lang="ru-RU" sz="2000" dirty="0"/>
          </a:p>
          <a:p>
            <a:pPr algn="just" eaLnBrk="1" hangingPunct="1">
              <a:spcBef>
                <a:spcPts val="600"/>
              </a:spcBef>
            </a:pPr>
            <a:r>
              <a:rPr lang="ru-RU" sz="2000" dirty="0" smtClean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hlink"/>
                </a:solidFill>
              </a:rPr>
              <a:t>Снятие эмоционального стресса с помощью вращения глазами - </a:t>
            </a:r>
            <a:r>
              <a:rPr lang="ru-RU" sz="2000" dirty="0"/>
              <a:t>Комбинация воздействия на позитивные точки и вращения глазами приводит к мгновенному улучшению эмоционального </a:t>
            </a:r>
            <a:r>
              <a:rPr lang="ru-RU" sz="2000" dirty="0" smtClean="0"/>
              <a:t>состояния.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chemeClr val="hlink"/>
                </a:solidFill>
              </a:rPr>
              <a:t>Слух. </a:t>
            </a:r>
            <a:r>
              <a:rPr lang="ru-RU" sz="2000" dirty="0" smtClean="0"/>
              <a:t>Активному </a:t>
            </a:r>
            <a:r>
              <a:rPr lang="ru-RU" sz="2000" dirty="0"/>
              <a:t>кровообращению </a:t>
            </a:r>
            <a:r>
              <a:rPr lang="ru-RU" sz="2000" dirty="0" smtClean="0"/>
              <a:t>в головном </a:t>
            </a:r>
            <a:r>
              <a:rPr lang="ru-RU" sz="2000" dirty="0"/>
              <a:t> мозге  способствует регулярный  массаж  головы и  </a:t>
            </a:r>
            <a:r>
              <a:rPr lang="ru-RU" sz="2000" dirty="0" smtClean="0"/>
              <a:t>ушей: </a:t>
            </a:r>
            <a:r>
              <a:rPr lang="ru-RU" sz="2000" dirty="0"/>
              <a:t>оттягивайте мочки ушей вниз и, охватив ладонями ушные раковины, совершайте круговые движения по и против часовой стрелки.</a:t>
            </a:r>
          </a:p>
        </p:txBody>
      </p:sp>
    </p:spTree>
    <p:extLst>
      <p:ext uri="{BB962C8B-B14F-4D97-AF65-F5344CB8AC3E}">
        <p14:creationId xmlns="" xmlns:p14="http://schemas.microsoft.com/office/powerpoint/2010/main" val="28547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стревающий (framed with ArtEdges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58934">
            <a:off x="129048" y="1234051"/>
            <a:ext cx="2312614" cy="3801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043608" y="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Особенности психологической подготовки </a:t>
            </a:r>
          </a:p>
          <a:p>
            <a:pPr algn="ctr" eaLnBrk="1" hangingPunct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 ЕГЭ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ЗАСТРЕВАЮЩИХ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учащихся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667000" y="914400"/>
            <a:ext cx="5891213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Упражнения: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accent3"/>
                </a:solidFill>
              </a:rPr>
              <a:t>1. «Сова</a:t>
            </a:r>
            <a:r>
              <a:rPr lang="ru-RU" sz="2000" dirty="0" smtClean="0">
                <a:solidFill>
                  <a:schemeClr val="accent3"/>
                </a:solidFill>
              </a:rPr>
              <a:t>».  </a:t>
            </a:r>
            <a:r>
              <a:rPr lang="ru-RU" sz="2000" dirty="0">
                <a:solidFill>
                  <a:schemeClr val="accent3"/>
                </a:solidFill>
              </a:rPr>
              <a:t>Вращение головы по часовой  (и обратно) </a:t>
            </a:r>
            <a:r>
              <a:rPr lang="ru-RU" sz="2000" dirty="0" smtClean="0">
                <a:solidFill>
                  <a:schemeClr val="accent3"/>
                </a:solidFill>
              </a:rPr>
              <a:t>стрелке.</a:t>
            </a:r>
            <a:r>
              <a:rPr lang="ru-RU" sz="2000" dirty="0" smtClean="0">
                <a:solidFill>
                  <a:srgbClr val="FFFF00"/>
                </a:solidFill>
              </a:rPr>
              <a:t>.  </a:t>
            </a:r>
            <a:r>
              <a:rPr lang="ru-RU" sz="2000" dirty="0"/>
              <a:t>Это упражнение позволяет снять напряжение в мышцах шейно-плечевого пояса и увеличить амплитуду поворотов головы.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accent3"/>
                </a:solidFill>
              </a:rPr>
              <a:t>2. </a:t>
            </a:r>
            <a:r>
              <a:rPr lang="ru-RU" sz="2000" dirty="0" smtClean="0">
                <a:solidFill>
                  <a:schemeClr val="accent3"/>
                </a:solidFill>
              </a:rPr>
              <a:t>«Ленивые» </a:t>
            </a:r>
            <a:r>
              <a:rPr lang="ru-RU" sz="2000" dirty="0">
                <a:solidFill>
                  <a:schemeClr val="accent3"/>
                </a:solidFill>
              </a:rPr>
              <a:t>восьмерки для письма</a:t>
            </a:r>
          </a:p>
          <a:p>
            <a:pPr algn="just" eaLnBrk="1" hangingPunct="1"/>
            <a:r>
              <a:rPr lang="ru-RU" sz="2000" dirty="0"/>
              <a:t>Трудно приступить к работе? Выписывайте восьмерки разных размеров на бумаге, столе, на доске. Всегда двигайтесь вверх и переходите вниз по бокам.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accent3"/>
                </a:solidFill>
              </a:rPr>
              <a:t>3. Алфавитные восьмерки</a:t>
            </a:r>
          </a:p>
          <a:p>
            <a:pPr algn="just" eaLnBrk="1" hangingPunct="1"/>
            <a:r>
              <a:rPr lang="ru-RU" sz="2000" dirty="0"/>
              <a:t>Когда текст становится неразборчивым и вы заходите в тупик, попрактикуйтесь в написании алфавита вдоль края </a:t>
            </a:r>
            <a:r>
              <a:rPr lang="ru-RU" sz="2000" dirty="0" smtClean="0"/>
              <a:t>«ленивой» </a:t>
            </a:r>
            <a:r>
              <a:rPr lang="ru-RU" sz="2000" dirty="0"/>
              <a:t>восьмерки. Это очень эффективное упражнение хорошо помогает при трудностях с чтением и письмом.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8643938" y="0"/>
            <a:ext cx="50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/>
              <a:t>11</a:t>
            </a:r>
          </a:p>
        </p:txBody>
      </p:sp>
    </p:spTree>
    <p:extLst>
      <p:ext uri="{BB962C8B-B14F-4D97-AF65-F5344CB8AC3E}">
        <p14:creationId xmlns="" xmlns:p14="http://schemas.microsoft.com/office/powerpoint/2010/main" val="18800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Упражнения для развития межполушарного взаимодействия.</a:t>
            </a:r>
            <a:br>
              <a:rPr lang="ru-RU" sz="3200" b="1" i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820472" cy="4495800"/>
          </a:xfrm>
        </p:spPr>
        <p:txBody>
          <a:bodyPr>
            <a:noAutofit/>
          </a:bodyPr>
          <a:lstStyle/>
          <a:p>
            <a:r>
              <a:rPr lang="ru-RU" sz="2000" b="1" i="1" dirty="0"/>
              <a:t>Колечко. </a:t>
            </a:r>
            <a:r>
              <a:rPr lang="ru-RU" sz="2000" dirty="0"/>
              <a:t>Поочередно, как можно </a:t>
            </a:r>
            <a:r>
              <a:rPr lang="ru-RU" sz="2000" dirty="0" smtClean="0"/>
              <a:t>быстрее перебирать </a:t>
            </a:r>
            <a:r>
              <a:rPr lang="ru-RU" sz="2000" dirty="0"/>
              <a:t>пальцы рук, соединяя в кольцо с большим </a:t>
            </a:r>
            <a:r>
              <a:rPr lang="ru-RU" sz="2000" dirty="0" smtClean="0"/>
              <a:t>пальцем, </a:t>
            </a:r>
            <a:r>
              <a:rPr lang="ru-RU" sz="2000" dirty="0"/>
              <a:t>последовательно указательный, средний и т.д. В начале упражнение выполняется каждой рукой отдельно, затем вместе. </a:t>
            </a:r>
          </a:p>
          <a:p>
            <a:r>
              <a:rPr lang="ru-RU" sz="2000" b="1" i="1" dirty="0"/>
              <a:t>Кулак – ребро – ладонь. </a:t>
            </a:r>
            <a:r>
              <a:rPr lang="ru-RU" sz="2000" dirty="0"/>
              <a:t>Три положения руки на плоскости стола последовательно сменяют друг друга. Ладонь на плоскости, сжатая в кулак ладонь, ладонь ребром на плоскости стола. Выполняется сначала правой рукой, потом – левой, затем – двумя руками вместе. </a:t>
            </a:r>
          </a:p>
          <a:p>
            <a:r>
              <a:rPr lang="ru-RU" sz="2000" b="1" i="1" dirty="0"/>
              <a:t>Зеркальное рисование. </a:t>
            </a:r>
            <a:r>
              <a:rPr lang="ru-RU" sz="2000" dirty="0"/>
              <a:t>Положить на стол чистый лист бумаги. Взять в обе руки по карандашу или фломастеру. Начать рисовать обеими руками зеркально-симметричные рисунки, буквы. </a:t>
            </a:r>
          </a:p>
          <a:p>
            <a:r>
              <a:rPr lang="ru-RU" sz="2000" b="1" i="1" dirty="0"/>
              <a:t>Ухо – нос. </a:t>
            </a:r>
            <a:r>
              <a:rPr lang="ru-RU" sz="2000" dirty="0"/>
              <a:t>Левой рукой взяться за кончик носа, а правой рукой – за противоположное ухо. Одновременно отпустить ухо и нос, хлопнуть в ладоши, поменять </a:t>
            </a:r>
            <a:r>
              <a:rPr lang="ru-RU" sz="2000" dirty="0" smtClean="0"/>
              <a:t>положение </a:t>
            </a:r>
            <a:r>
              <a:rPr lang="ru-RU" sz="2000" dirty="0"/>
              <a:t>рук «с точностью до </a:t>
            </a:r>
            <a:r>
              <a:rPr lang="ru-RU" sz="2000" dirty="0" smtClean="0"/>
              <a:t>наоборот»!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1199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Дыхательная  гимнастика.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6879" y="1600200"/>
            <a:ext cx="4769169" cy="506916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3100" b="1" dirty="0" smtClean="0"/>
              <a:t>Успокаивающее дыхание</a:t>
            </a:r>
            <a:r>
              <a:rPr lang="ru-RU" sz="3100" dirty="0" smtClean="0"/>
              <a:t> - выдох почти в два раза длиннее вдоха.</a:t>
            </a:r>
          </a:p>
          <a:p>
            <a:pPr eaLnBrk="1" hangingPunct="1"/>
            <a:r>
              <a:rPr lang="ru-RU" sz="3100" dirty="0" smtClean="0"/>
              <a:t> При </a:t>
            </a:r>
            <a:r>
              <a:rPr lang="ru-RU" sz="3100" b="1" dirty="0" smtClean="0"/>
              <a:t>мобилизирующем  дыхании</a:t>
            </a:r>
            <a:r>
              <a:rPr lang="ru-RU" sz="3100" dirty="0" smtClean="0"/>
              <a:t>   - после вдоха задерживается дыхание.</a:t>
            </a:r>
          </a:p>
          <a:p>
            <a:r>
              <a:rPr lang="ru-RU" sz="3100" dirty="0" smtClean="0"/>
              <a:t>Сожмите </a:t>
            </a:r>
            <a:r>
              <a:rPr lang="ru-RU" sz="3100" dirty="0"/>
              <a:t>пальцы в кулак с загнутым внутрь большим пальцем. Сделайте выдох, не торопясь , сожмите кулак с усилием. Затем, ослабляя усилие сжатия кулака, сделайте вдох; повторите 5 раз. Выполнение упражнение с закрытыми глазами </a:t>
            </a:r>
            <a:r>
              <a:rPr lang="ru-RU" sz="3100" i="1" dirty="0"/>
              <a:t>УДВАИВАЕТ </a:t>
            </a:r>
            <a:r>
              <a:rPr lang="ru-RU" sz="3100" i="1" dirty="0" smtClean="0"/>
              <a:t>ЭФФЕКТ.</a:t>
            </a:r>
            <a:endParaRPr lang="ru-RU" sz="3100" i="1" dirty="0"/>
          </a:p>
          <a:p>
            <a:pPr eaLnBrk="1" hangingPunct="1"/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8893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541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Удачи! И ни пуха, ни пера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И перед экзаменом, и после него, независимо от результата, часто, щедро и от всей души говорите вашему ребёнку о том, что </a:t>
            </a:r>
            <a:r>
              <a:rPr lang="ru-RU" dirty="0" smtClean="0"/>
              <a:t>у </a:t>
            </a:r>
            <a:r>
              <a:rPr lang="ru-RU" dirty="0"/>
              <a:t>него (неё) всё получится!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333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15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726904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Только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спокойствие, без паники!</a:t>
            </a:r>
          </a:p>
          <a:p>
            <a:endParaRPr lang="ru-RU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1573382"/>
            <a:ext cx="4320480" cy="52846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  </a:t>
            </a:r>
            <a:r>
              <a:rPr lang="ru-RU" sz="4100" b="1" i="1" dirty="0">
                <a:solidFill>
                  <a:schemeClr val="accent5">
                    <a:lumMod val="50000"/>
                  </a:schemeClr>
                </a:solidFill>
              </a:rPr>
              <a:t>Что создает волнение перед экзаменом</a:t>
            </a:r>
            <a:r>
              <a:rPr lang="ru-RU" sz="4100" b="1" i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r>
              <a:rPr lang="ru-RU" sz="3100" dirty="0"/>
              <a:t>СТРАХ – «А ВДРУГ НЕ СДАМ».</a:t>
            </a:r>
          </a:p>
          <a:p>
            <a:r>
              <a:rPr lang="ru-RU" sz="3100" dirty="0" smtClean="0"/>
              <a:t>НЕДОСТАТОК </a:t>
            </a:r>
            <a:r>
              <a:rPr lang="ru-RU" sz="3100" dirty="0"/>
              <a:t>ПОДГОТОВКИ.</a:t>
            </a:r>
          </a:p>
          <a:p>
            <a:r>
              <a:rPr lang="ru-RU" sz="3100" dirty="0" smtClean="0"/>
              <a:t> </a:t>
            </a:r>
            <a:r>
              <a:rPr lang="ru-RU" sz="3100" dirty="0"/>
              <a:t>ВОЛНЕНИЕ ОКРУЖАЮЩИХ</a:t>
            </a:r>
            <a:r>
              <a:rPr lang="ru-RU" sz="3100" dirty="0" smtClean="0"/>
              <a:t>.</a:t>
            </a:r>
            <a:endParaRPr lang="ru-RU" sz="3100" dirty="0"/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</a:pPr>
            <a:endParaRPr lang="ru-RU" kern="0" dirty="0" smtClean="0">
              <a:solidFill>
                <a:srgbClr val="000000"/>
              </a:solidFill>
              <a:latin typeface="Verdana"/>
            </a:endParaRP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ru-RU" kern="0" dirty="0" smtClean="0">
                <a:solidFill>
                  <a:srgbClr val="000000"/>
                </a:solidFill>
                <a:latin typeface="Verdana"/>
              </a:rPr>
              <a:t>Важным </a:t>
            </a:r>
            <a:r>
              <a:rPr lang="ru-RU" kern="0" dirty="0">
                <a:solidFill>
                  <a:srgbClr val="000000"/>
                </a:solidFill>
                <a:latin typeface="Verdana"/>
              </a:rPr>
              <a:t>шагом к успеху на экзамене является психологическая установка </a:t>
            </a:r>
            <a:r>
              <a:rPr lang="ru-RU" b="1" kern="0" dirty="0">
                <a:solidFill>
                  <a:srgbClr val="000000"/>
                </a:solidFill>
                <a:latin typeface="Verdana"/>
              </a:rPr>
              <a:t>на успех</a:t>
            </a:r>
            <a:r>
              <a:rPr lang="ru-RU" kern="0" dirty="0">
                <a:solidFill>
                  <a:srgbClr val="000000"/>
                </a:solidFill>
                <a:latin typeface="Verdana"/>
              </a:rPr>
              <a:t>, абсолютная уверенность в том,  что </a:t>
            </a:r>
            <a:r>
              <a:rPr lang="ru-RU" b="1" kern="0" dirty="0">
                <a:solidFill>
                  <a:srgbClr val="000000"/>
                </a:solidFill>
                <a:latin typeface="Verdana"/>
              </a:rPr>
              <a:t>цель будет достигнута. </a:t>
            </a: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endParaRPr lang="ru-RU" b="1" kern="0" dirty="0" smtClean="0">
              <a:solidFill>
                <a:srgbClr val="000000"/>
              </a:solidFill>
              <a:latin typeface="Verdana"/>
            </a:endParaRPr>
          </a:p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None/>
            </a:pPr>
            <a:r>
              <a:rPr lang="ru-RU" b="1" kern="0" dirty="0" smtClean="0">
                <a:solidFill>
                  <a:srgbClr val="000000"/>
                </a:solidFill>
                <a:latin typeface="Verdana"/>
              </a:rPr>
              <a:t>Необходимо </a:t>
            </a:r>
            <a:r>
              <a:rPr lang="ru-RU" b="1" kern="0" dirty="0">
                <a:solidFill>
                  <a:srgbClr val="000000"/>
                </a:solidFill>
                <a:latin typeface="Verdana"/>
              </a:rPr>
              <a:t>настраивать детей на </a:t>
            </a:r>
            <a:r>
              <a:rPr lang="ru-RU" b="1" kern="0" dirty="0" smtClean="0">
                <a:solidFill>
                  <a:srgbClr val="000000"/>
                </a:solidFill>
                <a:latin typeface="Verdana"/>
              </a:rPr>
              <a:t>успех!</a:t>
            </a:r>
            <a:r>
              <a:rPr lang="ru-RU" kern="0" dirty="0" smtClean="0">
                <a:solidFill>
                  <a:srgbClr val="000000"/>
                </a:solidFill>
                <a:latin typeface="Verdana"/>
              </a:rPr>
              <a:t> </a:t>
            </a:r>
            <a:endParaRPr lang="ru-RU" kern="0" dirty="0">
              <a:solidFill>
                <a:srgbClr val="000000"/>
              </a:solidFill>
              <a:latin typeface="Verdana"/>
            </a:endParaRPr>
          </a:p>
          <a:p>
            <a:endParaRPr lang="ru-RU" sz="24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116632"/>
            <a:ext cx="7920880" cy="11003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Важно адекватно относиться к ситуации!</a:t>
            </a:r>
          </a:p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91" y="1988840"/>
            <a:ext cx="433145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39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90" y="188640"/>
            <a:ext cx="8262566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А на самом деле наш выпускник всё помнит и знает!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Не запугивайте ребенка, не напоминайте ему постоянно  о сложности и ответственности предстоящих экзаменов.</a:t>
            </a:r>
          </a:p>
          <a:p>
            <a:r>
              <a:rPr lang="ru-RU" dirty="0"/>
              <a:t>Помогите  ребенку трезво оценить свои силы и возможности.</a:t>
            </a:r>
          </a:p>
          <a:p>
            <a:r>
              <a:rPr lang="ru-RU" dirty="0"/>
              <a:t>Вместе с педагогами корректируйте  ожидания выпускника.</a:t>
            </a:r>
          </a:p>
          <a:p>
            <a:r>
              <a:rPr lang="ru-RU" dirty="0"/>
              <a:t> Не верьте тем, кто рассказывает про «все ответы за 100 рублей» в Интернете.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427975"/>
            <a:ext cx="3886200" cy="289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325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Задача родителей - создать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оптимально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комфортные условия для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подготовки.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0" y="1589567"/>
            <a:ext cx="4159101" cy="4572000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Использовать все возможности подготовки, например, 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стикеры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с датами по истории, тренажеры по предметам и различные Интернет-приложения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Позвольте ребёнку готовиться с другом. Когда объясняешь другому - сам лучше начинаешь понимать!</a:t>
            </a:r>
          </a:p>
          <a:p>
            <a:r>
              <a:rPr lang="ru-RU" sz="3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ОБСУДИТЕ  ВОЗМОЖНЫЕ НЕПРЕДСКАЗУЕМЫЕ СИТУАЦИИ  </a:t>
            </a:r>
            <a:r>
              <a:rPr lang="ru-RU" sz="3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ЭКЗАМЕНЕ  И ЗАРАНЕЕ </a:t>
            </a:r>
            <a:r>
              <a:rPr lang="ru-RU" sz="3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ПРОДУМАЙТЕ ПРАВИЛЬНЫЕ  ДЕЙСТВИЯ.</a:t>
            </a:r>
            <a:endParaRPr lang="ru-RU" sz="3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5" descr="Рисунок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2084388"/>
            <a:ext cx="3728566" cy="35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21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103056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Важно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разработать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индивидуальную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стратегию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деятельности.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916832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омочь </a:t>
            </a:r>
            <a:r>
              <a:rPr lang="ru-RU" dirty="0"/>
              <a:t>своим детям осознать свои сильные и слабые стороны, понять свой стиль учебной деятельности (при необходимости доработать его), развить умения использовать собственные интеллектуальные </a:t>
            </a:r>
            <a:r>
              <a:rPr lang="ru-RU" dirty="0" smtClean="0"/>
              <a:t>ресурсы.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38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Приучайте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ребёнка ориентироваться во времени и уметь его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распределять!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3886200" cy="309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499992" y="1589566"/>
            <a:ext cx="4231109" cy="507979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заучивании материала главное - распределение повторений </a:t>
            </a:r>
            <a:r>
              <a:rPr lang="ru-RU" dirty="0" smtClean="0"/>
              <a:t>по </a:t>
            </a:r>
            <a:r>
              <a:rPr lang="ru-RU" dirty="0"/>
              <a:t>времени</a:t>
            </a:r>
            <a:r>
              <a:rPr lang="ru-RU" dirty="0" smtClean="0"/>
              <a:t>.</a:t>
            </a:r>
          </a:p>
          <a:p>
            <a:r>
              <a:rPr lang="ru-RU" dirty="0"/>
              <a:t>Повторение будет эффективным, если воспроизводить материал своими словами близко к тексту. </a:t>
            </a:r>
            <a:endParaRPr lang="ru-RU" dirty="0" smtClean="0"/>
          </a:p>
          <a:p>
            <a:r>
              <a:rPr lang="ru-RU" dirty="0"/>
              <a:t>Не допускайте перегрузок ребенка. Через каждые 40-50 минут занятий обязательно нужно делать перерывы на 10-15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76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Позаботьтесь об организации режима дня и полноценного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питания 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0" y="1589566"/>
            <a:ext cx="4159101" cy="5007785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/>
              <a:t>Такие продукты, как рыба, творог, орехи, </a:t>
            </a:r>
            <a:r>
              <a:rPr lang="ru-RU" sz="3100" dirty="0" smtClean="0"/>
              <a:t>стимулируют </a:t>
            </a:r>
            <a:r>
              <a:rPr lang="ru-RU" sz="3100" dirty="0"/>
              <a:t>работу головного мозга. </a:t>
            </a:r>
            <a:r>
              <a:rPr lang="ru-RU" sz="3100" dirty="0" smtClean="0"/>
              <a:t>Клубника и бананы поднимают настроение.</a:t>
            </a:r>
          </a:p>
          <a:p>
            <a:r>
              <a:rPr lang="ru-RU" sz="3100" dirty="0" smtClean="0"/>
              <a:t>Для </a:t>
            </a:r>
            <a:r>
              <a:rPr lang="ru-RU" sz="3100" dirty="0"/>
              <a:t>активной работы мозга требуется много жидкости, поэтому полезно больше пить простую или минеральную воду, зеленый чай</a:t>
            </a:r>
            <a:r>
              <a:rPr lang="ru-RU" sz="3100" dirty="0" smtClean="0"/>
              <a:t>.</a:t>
            </a:r>
          </a:p>
          <a:p>
            <a:r>
              <a:rPr lang="ru-RU" sz="3100" dirty="0"/>
              <a:t>С утра перед экзаменом вместо успокоительного, лучше дайте ребёнку </a:t>
            </a:r>
            <a:r>
              <a:rPr lang="ru-RU" sz="3100" dirty="0" smtClean="0"/>
              <a:t>шоколадку, которую можно взять с собой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28" y="2132856"/>
            <a:ext cx="41049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88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Полноценный сон  - ваш союзник в успешной сдаче экзамена!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/>
              <a:t>При усиленных умственных нагрузках стоит увеличить время сна на час.</a:t>
            </a:r>
          </a:p>
          <a:p>
            <a:r>
              <a:rPr lang="ru-RU" dirty="0" smtClean="0"/>
              <a:t>Накануне </a:t>
            </a:r>
            <a:r>
              <a:rPr lang="ru-RU" dirty="0"/>
              <a:t>экзамена ребенок должен отдохнуть и как следует выспаться.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84" y="1844824"/>
            <a:ext cx="46150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51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ПОБЕДИТЬ тревожность?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1556792"/>
            <a:ext cx="4248472" cy="51125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dirty="0" smtClean="0"/>
              <a:t> ЧТОБЫ СНИЗИТЬ ТРЕВОЖНОСТЬ, ПОЛЕЗНО  ДЕТАЛЬНО ОБРИСОВАТЬ СИТУАЦИЮ ЭКЗАМЕНА В ВООБРАЖЕНИИ, А ЗАТЕМ ПОСЛЕ КАЖДОЙ ВООБРАЖАЕМОЙ КАРТИНЫ  ПОСТАРАТЬСЯ  РАССЛАБИТЬСЯ НА НЕСКОЛЬКО СЕКУНД.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93" y="3573016"/>
            <a:ext cx="3341626" cy="29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6949"/>
            <a:ext cx="18351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43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234</TotalTime>
  <Words>1000</Words>
  <Application>Microsoft Office PowerPoint</Application>
  <PresentationFormat>Экран (4:3)</PresentationFormat>
  <Paragraphs>95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Сдаем егэ: советы психолога родителям выпускников.</vt:lpstr>
      <vt:lpstr>Слайд 2</vt:lpstr>
      <vt:lpstr>А на самом деле наш выпускник всё помнит и знает!</vt:lpstr>
      <vt:lpstr>Задача родителей - создать оптимально комфортные условия для подготовки.</vt:lpstr>
      <vt:lpstr>Важно разработать индивидуальную стратегию деятельности.</vt:lpstr>
      <vt:lpstr> Приучайте ребёнка ориентироваться во времени и уметь его распределять! </vt:lpstr>
      <vt:lpstr> Позаботьтесь об организации режима дня и полноценного питания !</vt:lpstr>
      <vt:lpstr>Полноценный сон  - ваш союзник в успешной сдаче экзамена!</vt:lpstr>
      <vt:lpstr>КАК ПОБЕДИТЬ тревожность?</vt:lpstr>
      <vt:lpstr>Слайд 10</vt:lpstr>
      <vt:lpstr>Слайд 11</vt:lpstr>
      <vt:lpstr>Слайд 12</vt:lpstr>
      <vt:lpstr>Слайд 13</vt:lpstr>
      <vt:lpstr>Упражнения для развития межполушарного взаимодействия. </vt:lpstr>
      <vt:lpstr>Дыхательная  гимнастика.</vt:lpstr>
      <vt:lpstr>              Удачи! И ни пуха, ни пера!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Пупсик</dc:creator>
  <cp:lastModifiedBy>Школьник</cp:lastModifiedBy>
  <cp:revision>44</cp:revision>
  <dcterms:modified xsi:type="dcterms:W3CDTF">2017-08-23T07:44:50Z</dcterms:modified>
</cp:coreProperties>
</file>